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32"/>
  </p:notesMasterIdLst>
  <p:sldIdLst>
    <p:sldId id="318" r:id="rId3"/>
    <p:sldId id="319" r:id="rId4"/>
    <p:sldId id="320" r:id="rId5"/>
    <p:sldId id="289" r:id="rId6"/>
    <p:sldId id="291" r:id="rId7"/>
    <p:sldId id="290" r:id="rId8"/>
    <p:sldId id="292" r:id="rId9"/>
    <p:sldId id="293" r:id="rId10"/>
    <p:sldId id="294" r:id="rId11"/>
    <p:sldId id="321" r:id="rId12"/>
    <p:sldId id="297" r:id="rId13"/>
    <p:sldId id="298" r:id="rId14"/>
    <p:sldId id="322" r:id="rId15"/>
    <p:sldId id="300" r:id="rId16"/>
    <p:sldId id="302" r:id="rId17"/>
    <p:sldId id="301" r:id="rId18"/>
    <p:sldId id="303" r:id="rId19"/>
    <p:sldId id="304" r:id="rId20"/>
    <p:sldId id="305" r:id="rId21"/>
    <p:sldId id="307" r:id="rId22"/>
    <p:sldId id="306" r:id="rId23"/>
    <p:sldId id="308" r:id="rId24"/>
    <p:sldId id="323" r:id="rId25"/>
    <p:sldId id="309" r:id="rId26"/>
    <p:sldId id="311" r:id="rId27"/>
    <p:sldId id="312" r:id="rId28"/>
    <p:sldId id="313" r:id="rId29"/>
    <p:sldId id="314" r:id="rId30"/>
    <p:sldId id="32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69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310775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7cfa781d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7cfa781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7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7cfa781d9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7cfa781d9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5330" y="401475"/>
            <a:ext cx="3717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13" name="Google Shape;13;p2"/>
          <p:cNvSpPr/>
          <p:nvPr/>
        </p:nvSpPr>
        <p:spPr>
          <a:xfrm>
            <a:off x="526525" y="-7975"/>
            <a:ext cx="175500" cy="29283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BLANK SLIDE 3">
  <p:cSld name="TITLE + BLANK SLIDE 3">
    <p:spTree>
      <p:nvGrpSpPr>
        <p:cNvPr id="1" name="Shape 97"/>
        <p:cNvGrpSpPr/>
        <p:nvPr/>
      </p:nvGrpSpPr>
      <p:grpSpPr>
        <a:xfrm>
          <a:off x="0" y="0"/>
          <a:ext cx="0" cy="0"/>
          <a:chOff x="0" y="0"/>
          <a:chExt cx="0" cy="0"/>
        </a:xfrm>
      </p:grpSpPr>
      <p:sp>
        <p:nvSpPr>
          <p:cNvPr id="98" name="Google Shape;98;p12"/>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ctrTitle"/>
          </p:nvPr>
        </p:nvSpPr>
        <p:spPr>
          <a:xfrm>
            <a:off x="5869725" y="551025"/>
            <a:ext cx="2808000" cy="70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1343660792"/>
      </p:ext>
    </p:extLst>
  </p:cSld>
  <p:clrMapOvr>
    <a:masterClrMapping/>
  </p:clrMapOvr>
  <p:extLst>
    <p:ext uri="{DCECCB84-F9BA-43D5-87BE-67443E8EF086}">
      <p15:sldGuideLst xmlns:p15="http://schemas.microsoft.com/office/powerpoint/2012/main">
        <p15:guide id="1" orient="horz" pos="870">
          <p15:clr>
            <a:srgbClr val="FA7B17"/>
          </p15:clr>
        </p15:guide>
        <p15:guide id="2" orient="horz" pos="68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89839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14"/>
        <p:cNvGrpSpPr/>
        <p:nvPr/>
      </p:nvGrpSpPr>
      <p:grpSpPr>
        <a:xfrm>
          <a:off x="0" y="0"/>
          <a:ext cx="0" cy="0"/>
          <a:chOff x="0" y="0"/>
          <a:chExt cx="0" cy="0"/>
        </a:xfrm>
      </p:grpSpPr>
      <p:sp>
        <p:nvSpPr>
          <p:cNvPr id="15" name="Google Shape;15;p3"/>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51600" y="-50"/>
            <a:ext cx="7500403" cy="5143558"/>
          </a:xfrm>
          <a:custGeom>
            <a:avLst/>
            <a:gdLst/>
            <a:ahLst/>
            <a:cxnLst/>
            <a:rect l="l" t="t" r="r" b="b"/>
            <a:pathLst>
              <a:path w="65806" h="47934" extrusionOk="0">
                <a:moveTo>
                  <a:pt x="0" y="0"/>
                </a:moveTo>
                <a:lnTo>
                  <a:pt x="24811" y="23967"/>
                </a:lnTo>
                <a:lnTo>
                  <a:pt x="91" y="47933"/>
                </a:lnTo>
                <a:lnTo>
                  <a:pt x="40994" y="47933"/>
                </a:lnTo>
                <a:lnTo>
                  <a:pt x="65805" y="23967"/>
                </a:lnTo>
                <a:lnTo>
                  <a:pt x="40994"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hasCustomPrompt="1"/>
          </p:nvPr>
        </p:nvSpPr>
        <p:spPr>
          <a:xfrm>
            <a:off x="742825" y="450225"/>
            <a:ext cx="1770900" cy="9870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subTitle" idx="1"/>
          </p:nvPr>
        </p:nvSpPr>
        <p:spPr>
          <a:xfrm flipH="1">
            <a:off x="2538125" y="184945"/>
            <a:ext cx="3138900" cy="79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Barlow Semi Condensed Medium"/>
              <a:buNone/>
              <a:defRPr>
                <a:latin typeface="Barlow Semi Condensed Medium"/>
                <a:ea typeface="Barlow Semi Condensed Medium"/>
                <a:cs typeface="Barlow Semi Condensed Medium"/>
                <a:sym typeface="Barlow Semi Condensed Medium"/>
              </a:defRPr>
            </a:lvl1pPr>
            <a:lvl2pPr lvl="1"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19" name="Google Shape;19;p3"/>
          <p:cNvSpPr txBox="1">
            <a:spLocks noGrp="1"/>
          </p:cNvSpPr>
          <p:nvPr>
            <p:ph type="subTitle" idx="2"/>
          </p:nvPr>
        </p:nvSpPr>
        <p:spPr>
          <a:xfrm>
            <a:off x="2538100" y="774136"/>
            <a:ext cx="2243400" cy="53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0" name="Google Shape;20;p3"/>
          <p:cNvSpPr txBox="1">
            <a:spLocks noGrp="1"/>
          </p:cNvSpPr>
          <p:nvPr>
            <p:ph type="title" idx="3" hasCustomPrompt="1"/>
          </p:nvPr>
        </p:nvSpPr>
        <p:spPr>
          <a:xfrm>
            <a:off x="1809625" y="1498950"/>
            <a:ext cx="1770900" cy="9870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subTitle" idx="4"/>
          </p:nvPr>
        </p:nvSpPr>
        <p:spPr>
          <a:xfrm flipH="1">
            <a:off x="3604925" y="1233645"/>
            <a:ext cx="3138900" cy="79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Barlow Semi Condensed Medium"/>
              <a:buNone/>
              <a:defRPr>
                <a:latin typeface="Barlow Semi Condensed Medium"/>
                <a:ea typeface="Barlow Semi Condensed Medium"/>
                <a:cs typeface="Barlow Semi Condensed Medium"/>
                <a:sym typeface="Barlow Semi Condensed Medium"/>
              </a:defRPr>
            </a:lvl1pPr>
            <a:lvl2pPr lvl="1"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22" name="Google Shape;22;p3"/>
          <p:cNvSpPr txBox="1">
            <a:spLocks noGrp="1"/>
          </p:cNvSpPr>
          <p:nvPr>
            <p:ph type="subTitle" idx="5"/>
          </p:nvPr>
        </p:nvSpPr>
        <p:spPr>
          <a:xfrm>
            <a:off x="3604900" y="1822836"/>
            <a:ext cx="2243400" cy="53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3" name="Google Shape;23;p3"/>
          <p:cNvSpPr txBox="1">
            <a:spLocks noGrp="1"/>
          </p:cNvSpPr>
          <p:nvPr>
            <p:ph type="title" idx="6" hasCustomPrompt="1"/>
          </p:nvPr>
        </p:nvSpPr>
        <p:spPr>
          <a:xfrm>
            <a:off x="1809625" y="2745925"/>
            <a:ext cx="1770900" cy="9870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subTitle" idx="7"/>
          </p:nvPr>
        </p:nvSpPr>
        <p:spPr>
          <a:xfrm flipH="1">
            <a:off x="3604925" y="2480620"/>
            <a:ext cx="3138900" cy="79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Barlow Semi Condensed Medium"/>
              <a:buNone/>
              <a:defRPr>
                <a:latin typeface="Barlow Semi Condensed Medium"/>
                <a:ea typeface="Barlow Semi Condensed Medium"/>
                <a:cs typeface="Barlow Semi Condensed Medium"/>
                <a:sym typeface="Barlow Semi Condensed Medium"/>
              </a:defRPr>
            </a:lvl1pPr>
            <a:lvl2pPr lvl="1"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25" name="Google Shape;25;p3"/>
          <p:cNvSpPr txBox="1">
            <a:spLocks noGrp="1"/>
          </p:cNvSpPr>
          <p:nvPr>
            <p:ph type="subTitle" idx="8"/>
          </p:nvPr>
        </p:nvSpPr>
        <p:spPr>
          <a:xfrm>
            <a:off x="3604900" y="3069811"/>
            <a:ext cx="2243400" cy="53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6" name="Google Shape;26;p3"/>
          <p:cNvSpPr txBox="1">
            <a:spLocks noGrp="1"/>
          </p:cNvSpPr>
          <p:nvPr>
            <p:ph type="title" idx="9" hasCustomPrompt="1"/>
          </p:nvPr>
        </p:nvSpPr>
        <p:spPr>
          <a:xfrm>
            <a:off x="742825" y="3931860"/>
            <a:ext cx="1770900" cy="9870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subTitle" idx="13"/>
          </p:nvPr>
        </p:nvSpPr>
        <p:spPr>
          <a:xfrm flipH="1">
            <a:off x="2538125" y="3667353"/>
            <a:ext cx="3138900" cy="79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Barlow Semi Condensed Medium"/>
              <a:buNone/>
              <a:defRPr>
                <a:latin typeface="Barlow Semi Condensed Medium"/>
                <a:ea typeface="Barlow Semi Condensed Medium"/>
                <a:cs typeface="Barlow Semi Condensed Medium"/>
                <a:sym typeface="Barlow Semi Condensed Medium"/>
              </a:defRPr>
            </a:lvl1pPr>
            <a:lvl2pPr lvl="1"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2pPr>
            <a:lvl3pPr lvl="2"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3pPr>
            <a:lvl4pPr lvl="3"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4pPr>
            <a:lvl5pPr lvl="4"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5pPr>
            <a:lvl6pPr lvl="5"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6pPr>
            <a:lvl7pPr lvl="6"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7pPr>
            <a:lvl8pPr lvl="7"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8pPr>
            <a:lvl9pPr lvl="8" rtl="0">
              <a:lnSpc>
                <a:spcPct val="100000"/>
              </a:lnSpc>
              <a:spcBef>
                <a:spcPts val="0"/>
              </a:spcBef>
              <a:spcAft>
                <a:spcPts val="0"/>
              </a:spcAft>
              <a:buSzPts val="1800"/>
              <a:buFont typeface="Barlow Semi Condensed Medium"/>
              <a:buNone/>
              <a:defRPr sz="1800">
                <a:latin typeface="Barlow Semi Condensed Medium"/>
                <a:ea typeface="Barlow Semi Condensed Medium"/>
                <a:cs typeface="Barlow Semi Condensed Medium"/>
                <a:sym typeface="Barlow Semi Condensed Medium"/>
              </a:defRPr>
            </a:lvl9pPr>
          </a:lstStyle>
          <a:p>
            <a:endParaRPr/>
          </a:p>
        </p:txBody>
      </p:sp>
      <p:sp>
        <p:nvSpPr>
          <p:cNvPr id="28" name="Google Shape;28;p3"/>
          <p:cNvSpPr txBox="1">
            <a:spLocks noGrp="1"/>
          </p:cNvSpPr>
          <p:nvPr>
            <p:ph type="subTitle" idx="14"/>
          </p:nvPr>
        </p:nvSpPr>
        <p:spPr>
          <a:xfrm>
            <a:off x="2538100" y="4256544"/>
            <a:ext cx="2243400" cy="53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9" name="Google Shape;29;p3"/>
          <p:cNvSpPr/>
          <p:nvPr/>
        </p:nvSpPr>
        <p:spPr>
          <a:xfrm>
            <a:off x="2558472" y="569911"/>
            <a:ext cx="151500" cy="741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659572" y="1618636"/>
            <a:ext cx="151500" cy="741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659572" y="2876536"/>
            <a:ext cx="151500" cy="741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2558472" y="4051536"/>
            <a:ext cx="151500" cy="741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BLANK SLIDE">
  <p:cSld name="CUSTOM_4_3">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1109175" y="3116975"/>
            <a:ext cx="2776800" cy="5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7"/>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1177800"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ctrTitle"/>
          </p:nvPr>
        </p:nvSpPr>
        <p:spPr>
          <a:xfrm>
            <a:off x="1081955" y="1545450"/>
            <a:ext cx="3717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LANK SLIDE 2">
  <p:cSld name="CUSTOM_6">
    <p:spTree>
      <p:nvGrpSpPr>
        <p:cNvPr id="1" name="Shape 94"/>
        <p:cNvGrpSpPr/>
        <p:nvPr/>
      </p:nvGrpSpPr>
      <p:grpSpPr>
        <a:xfrm>
          <a:off x="0" y="0"/>
          <a:ext cx="0" cy="0"/>
          <a:chOff x="0" y="0"/>
          <a:chExt cx="0" cy="0"/>
        </a:xfrm>
      </p:grpSpPr>
      <p:sp>
        <p:nvSpPr>
          <p:cNvPr id="95" name="Google Shape;95;p11"/>
          <p:cNvSpPr/>
          <p:nvPr/>
        </p:nvSpPr>
        <p:spPr>
          <a:xfrm>
            <a:off x="667150"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ctrTitle"/>
          </p:nvPr>
        </p:nvSpPr>
        <p:spPr>
          <a:xfrm>
            <a:off x="632050" y="402150"/>
            <a:ext cx="4132500" cy="855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LANK SLIDE 3">
  <p:cSld name="CUSTOM_6_1">
    <p:spTree>
      <p:nvGrpSpPr>
        <p:cNvPr id="1" name="Shape 97"/>
        <p:cNvGrpSpPr/>
        <p:nvPr/>
      </p:nvGrpSpPr>
      <p:grpSpPr>
        <a:xfrm>
          <a:off x="0" y="0"/>
          <a:ext cx="0" cy="0"/>
          <a:chOff x="0" y="0"/>
          <a:chExt cx="0" cy="0"/>
        </a:xfrm>
      </p:grpSpPr>
      <p:sp>
        <p:nvSpPr>
          <p:cNvPr id="98" name="Google Shape;98;p12"/>
          <p:cNvSpPr/>
          <p:nvPr/>
        </p:nvSpPr>
        <p:spPr>
          <a:xfrm>
            <a:off x="8481725"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ctrTitle"/>
          </p:nvPr>
        </p:nvSpPr>
        <p:spPr>
          <a:xfrm>
            <a:off x="5869725" y="551025"/>
            <a:ext cx="2808000" cy="70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cSld>
  <p:clrMapOvr>
    <a:masterClrMapping/>
  </p:clrMapOvr>
  <p:extLst>
    <p:ext uri="{DCECCB84-F9BA-43D5-87BE-67443E8EF086}">
      <p15:sldGuideLst xmlns:p15="http://schemas.microsoft.com/office/powerpoint/2012/main">
        <p15:guide id="1" orient="horz" pos="870">
          <p15:clr>
            <a:srgbClr val="FA7B17"/>
          </p15:clr>
        </p15:guide>
        <p15:guide id="2" orient="horz" pos="6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55330" y="401475"/>
            <a:ext cx="37176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13" name="Google Shape;13;p2"/>
          <p:cNvSpPr/>
          <p:nvPr/>
        </p:nvSpPr>
        <p:spPr>
          <a:xfrm>
            <a:off x="526525" y="-7975"/>
            <a:ext cx="175500" cy="2928300"/>
          </a:xfrm>
          <a:prstGeom prst="rect">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68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BLANK SLIDE">
  <p:cSld name="TITLE + BLANK SLIDE">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1109175" y="3116975"/>
            <a:ext cx="2776800" cy="5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7"/>
          <p:cNvSpPr/>
          <p:nvPr/>
        </p:nvSpPr>
        <p:spPr>
          <a:xfrm>
            <a:off x="0" y="0"/>
            <a:ext cx="9144000" cy="5143500"/>
          </a:xfrm>
          <a:prstGeom prst="rect">
            <a:avLst/>
          </a:prstGeom>
          <a:solidFill>
            <a:srgbClr val="FFFFFF">
              <a:alpha val="2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44625"/>
            <a:ext cx="4396401" cy="5223068"/>
          </a:xfrm>
          <a:custGeom>
            <a:avLst/>
            <a:gdLst/>
            <a:ahLst/>
            <a:cxnLst/>
            <a:rect l="l" t="t" r="r" b="b"/>
            <a:pathLst>
              <a:path w="47249" h="48026" extrusionOk="0">
                <a:moveTo>
                  <a:pt x="1" y="1"/>
                </a:moveTo>
                <a:lnTo>
                  <a:pt x="1" y="48025"/>
                </a:lnTo>
                <a:lnTo>
                  <a:pt x="47249" y="48025"/>
                </a:lnTo>
                <a:lnTo>
                  <a:pt x="30039" y="183"/>
                </a:lnTo>
                <a:lnTo>
                  <a:pt x="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606951" y="-44625"/>
            <a:ext cx="143700" cy="296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ctrTitle"/>
          </p:nvPr>
        </p:nvSpPr>
        <p:spPr>
          <a:xfrm>
            <a:off x="1081955" y="1545450"/>
            <a:ext cx="3717600" cy="2052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33225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LANK SLIDE 2">
  <p:cSld name="TITLE + BLANK SLIDE 2">
    <p:spTree>
      <p:nvGrpSpPr>
        <p:cNvPr id="1" name="Shape 94"/>
        <p:cNvGrpSpPr/>
        <p:nvPr/>
      </p:nvGrpSpPr>
      <p:grpSpPr>
        <a:xfrm>
          <a:off x="0" y="0"/>
          <a:ext cx="0" cy="0"/>
          <a:chOff x="0" y="0"/>
          <a:chExt cx="0" cy="0"/>
        </a:xfrm>
      </p:grpSpPr>
      <p:sp>
        <p:nvSpPr>
          <p:cNvPr id="95" name="Google Shape;95;p11"/>
          <p:cNvSpPr/>
          <p:nvPr/>
        </p:nvSpPr>
        <p:spPr>
          <a:xfrm>
            <a:off x="667150" y="-7975"/>
            <a:ext cx="143700" cy="2928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ctrTitle"/>
          </p:nvPr>
        </p:nvSpPr>
        <p:spPr>
          <a:xfrm>
            <a:off x="632050" y="402150"/>
            <a:ext cx="4132500" cy="855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637230436"/>
      </p:ext>
    </p:extLst>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66666"/>
              </a:buClr>
              <a:buSzPts val="2800"/>
              <a:buFont typeface="Barlow Semi Condensed Medium"/>
              <a:buNone/>
              <a:defRPr sz="2800">
                <a:solidFill>
                  <a:srgbClr val="666666"/>
                </a:solidFill>
                <a:latin typeface="Barlow Semi Condensed Medium"/>
                <a:ea typeface="Barlow Semi Condensed Medium"/>
                <a:cs typeface="Barlow Semi Condensed Medium"/>
                <a:sym typeface="Barlow Semi Condensed Medium"/>
              </a:defRPr>
            </a:lvl1pPr>
            <a:lvl2pPr lvl="1">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2pPr>
            <a:lvl3pPr lvl="2">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3pPr>
            <a:lvl4pPr lvl="3">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4pPr>
            <a:lvl5pPr lvl="4">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5pPr>
            <a:lvl6pPr lvl="5">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6pPr>
            <a:lvl7pPr lvl="6">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7pPr>
            <a:lvl8pPr lvl="7">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8pPr>
            <a:lvl9pPr lvl="8">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66666"/>
              </a:buClr>
              <a:buSzPts val="1800"/>
              <a:buFont typeface="Zilla Slab Light"/>
              <a:buChar char="●"/>
              <a:defRPr sz="1800">
                <a:solidFill>
                  <a:srgbClr val="666666"/>
                </a:solidFill>
                <a:latin typeface="Zilla Slab Light"/>
                <a:ea typeface="Zilla Slab Light"/>
                <a:cs typeface="Zilla Slab Light"/>
                <a:sym typeface="Zilla Slab Light"/>
              </a:defRPr>
            </a:lvl1pPr>
            <a:lvl2pPr marL="914400" lvl="1"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2pPr>
            <a:lvl3pPr marL="1371600" lvl="2"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3pPr>
            <a:lvl4pPr marL="1828800" lvl="3"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4pPr>
            <a:lvl5pPr marL="2286000" lvl="4"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5pPr>
            <a:lvl6pPr marL="2743200" lvl="5"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6pPr>
            <a:lvl7pPr marL="3200400" lvl="6"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7pPr>
            <a:lvl8pPr marL="3657600" lvl="7"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8pPr>
            <a:lvl9pPr marL="4114800" lvl="8" indent="-317500">
              <a:lnSpc>
                <a:spcPct val="115000"/>
              </a:lnSpc>
              <a:spcBef>
                <a:spcPts val="1600"/>
              </a:spcBef>
              <a:spcAft>
                <a:spcPts val="160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7" r:id="rId4"/>
    <p:sldLayoutId id="2147483658"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66666"/>
              </a:buClr>
              <a:buSzPts val="2800"/>
              <a:buFont typeface="Barlow Semi Condensed Medium"/>
              <a:buNone/>
              <a:defRPr sz="2800">
                <a:solidFill>
                  <a:srgbClr val="666666"/>
                </a:solidFill>
                <a:latin typeface="Barlow Semi Condensed Medium"/>
                <a:ea typeface="Barlow Semi Condensed Medium"/>
                <a:cs typeface="Barlow Semi Condensed Medium"/>
                <a:sym typeface="Barlow Semi Condensed Medium"/>
              </a:defRPr>
            </a:lvl1pPr>
            <a:lvl2pPr lvl="1">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2pPr>
            <a:lvl3pPr lvl="2">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3pPr>
            <a:lvl4pPr lvl="3">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4pPr>
            <a:lvl5pPr lvl="4">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5pPr>
            <a:lvl6pPr lvl="5">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6pPr>
            <a:lvl7pPr lvl="6">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7pPr>
            <a:lvl8pPr lvl="7">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8pPr>
            <a:lvl9pPr lvl="8">
              <a:spcBef>
                <a:spcPts val="0"/>
              </a:spcBef>
              <a:spcAft>
                <a:spcPts val="0"/>
              </a:spcAft>
              <a:buClr>
                <a:srgbClr val="666666"/>
              </a:buClr>
              <a:buSzPts val="2800"/>
              <a:buFont typeface="Barlow Semi Condensed"/>
              <a:buNone/>
              <a:defRPr sz="2800">
                <a:solidFill>
                  <a:srgbClr val="666666"/>
                </a:solidFill>
                <a:latin typeface="Barlow Semi Condensed"/>
                <a:ea typeface="Barlow Semi Condensed"/>
                <a:cs typeface="Barlow Semi Condensed"/>
                <a:sym typeface="Barlow Semi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66666"/>
              </a:buClr>
              <a:buSzPts val="1800"/>
              <a:buFont typeface="Zilla Slab Light"/>
              <a:buChar char="●"/>
              <a:defRPr sz="1800">
                <a:solidFill>
                  <a:srgbClr val="666666"/>
                </a:solidFill>
                <a:latin typeface="Zilla Slab Light"/>
                <a:ea typeface="Zilla Slab Light"/>
                <a:cs typeface="Zilla Slab Light"/>
                <a:sym typeface="Zilla Slab Light"/>
              </a:defRPr>
            </a:lvl1pPr>
            <a:lvl2pPr marL="914400" lvl="1"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2pPr>
            <a:lvl3pPr marL="1371600" lvl="2"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3pPr>
            <a:lvl4pPr marL="1828800" lvl="3"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4pPr>
            <a:lvl5pPr marL="2286000" lvl="4"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5pPr>
            <a:lvl6pPr marL="2743200" lvl="5"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6pPr>
            <a:lvl7pPr marL="3200400" lvl="6"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7pPr>
            <a:lvl8pPr marL="3657600" lvl="7"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8pPr>
            <a:lvl9pPr marL="4114800" lvl="8" indent="-317500">
              <a:lnSpc>
                <a:spcPct val="115000"/>
              </a:lnSpc>
              <a:spcBef>
                <a:spcPts val="1600"/>
              </a:spcBef>
              <a:spcAft>
                <a:spcPts val="160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98010081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ctrTitle"/>
          </p:nvPr>
        </p:nvSpPr>
        <p:spPr>
          <a:xfrm>
            <a:off x="755576" y="915566"/>
            <a:ext cx="4248472" cy="1656184"/>
          </a:xfrm>
          <a:prstGeom prst="rect">
            <a:avLst/>
          </a:prstGeom>
        </p:spPr>
        <p:txBody>
          <a:bodyPr spcFirstLastPara="1" wrap="square" lIns="91425" tIns="91425" rIns="91425" bIns="91425" anchor="b" anchorCtr="0">
            <a:noAutofit/>
          </a:bodyPr>
          <a:lstStyle/>
          <a:p>
            <a:pPr lvl="0"/>
            <a:r>
              <a:rPr lang="en-US" dirty="0">
                <a:solidFill>
                  <a:schemeClr val="tx1">
                    <a:lumMod val="75000"/>
                    <a:lumOff val="25000"/>
                  </a:schemeClr>
                </a:solidFill>
              </a:rPr>
              <a:t>Geography of Ukraine</a:t>
            </a:r>
            <a:endParaRPr dirty="0">
              <a:solidFill>
                <a:schemeClr val="tx1">
                  <a:lumMod val="75000"/>
                  <a:lumOff val="25000"/>
                </a:schemeClr>
              </a:solidFill>
            </a:endParaRPr>
          </a:p>
        </p:txBody>
      </p:sp>
      <p:sp>
        <p:nvSpPr>
          <p:cNvPr id="3" name="Google Shape;124;p24">
            <a:extLst>
              <a:ext uri="{FF2B5EF4-FFF2-40B4-BE49-F238E27FC236}">
                <a16:creationId xmlns:a16="http://schemas.microsoft.com/office/drawing/2014/main" id="{C1176EE9-54C4-47F7-99AB-5D41C1E9D4A9}"/>
              </a:ext>
            </a:extLst>
          </p:cNvPr>
          <p:cNvSpPr/>
          <p:nvPr/>
        </p:nvSpPr>
        <p:spPr>
          <a:xfrm>
            <a:off x="5580112" y="3867894"/>
            <a:ext cx="3448868" cy="1146590"/>
          </a:xfrm>
          <a:prstGeom prst="rect">
            <a:avLst/>
          </a:prstGeom>
          <a:solidFill>
            <a:schemeClr val="tx2">
              <a:alpha val="86160"/>
            </a:schemeClr>
          </a:solidFill>
          <a:ln>
            <a:noFill/>
          </a:ln>
        </p:spPr>
        <p:txBody>
          <a:bodyPr spcFirstLastPara="1" wrap="square" lIns="91425" tIns="91425" rIns="91425" bIns="91425" anchor="ctr" anchorCtr="0">
            <a:noAutofit/>
          </a:bodyPr>
          <a:lstStyle/>
          <a:p>
            <a:pPr marL="0" lvl="0" indent="0">
              <a:buSzPts val="1100"/>
            </a:pPr>
            <a:r>
              <a:rPr lang="en-US" sz="1100" dirty="0">
                <a:solidFill>
                  <a:schemeClr val="tx1">
                    <a:lumMod val="75000"/>
                    <a:lumOff val="25000"/>
                  </a:schemeClr>
                </a:solidFill>
                <a:latin typeface="Zilla Slab Light" pitchFamily="2" charset="0"/>
                <a:ea typeface="Zilla Slab Light" pitchFamily="2" charset="0"/>
              </a:rPr>
              <a:t>The presentation was prepared by:</a:t>
            </a:r>
          </a:p>
          <a:p>
            <a:pPr marL="0" lvl="0" indent="0">
              <a:buSzPts val="1100"/>
            </a:pPr>
            <a:r>
              <a:rPr lang="en-US" sz="1100" b="1" dirty="0" err="1">
                <a:solidFill>
                  <a:schemeClr val="tx1">
                    <a:lumMod val="75000"/>
                    <a:lumOff val="25000"/>
                  </a:schemeClr>
                </a:solidFill>
                <a:latin typeface="Zilla Slab Light" pitchFamily="2" charset="0"/>
                <a:ea typeface="Zilla Slab Light" pitchFamily="2" charset="0"/>
              </a:rPr>
              <a:t>Saveliev</a:t>
            </a:r>
            <a:r>
              <a:rPr lang="en-US" sz="1100" b="1" dirty="0">
                <a:solidFill>
                  <a:schemeClr val="tx1">
                    <a:lumMod val="75000"/>
                    <a:lumOff val="25000"/>
                  </a:schemeClr>
                </a:solidFill>
                <a:latin typeface="Zilla Slab Light" pitchFamily="2" charset="0"/>
                <a:ea typeface="Zilla Slab Light" pitchFamily="2" charset="0"/>
              </a:rPr>
              <a:t> A. A.</a:t>
            </a:r>
            <a:r>
              <a:rPr lang="en-US" sz="1100" dirty="0">
                <a:solidFill>
                  <a:schemeClr val="tx1">
                    <a:lumMod val="75000"/>
                    <a:lumOff val="25000"/>
                  </a:schemeClr>
                </a:solidFill>
                <a:latin typeface="Zilla Slab Light" pitchFamily="2" charset="0"/>
                <a:ea typeface="Zilla Slab Light" pitchFamily="2" charset="0"/>
              </a:rPr>
              <a:t>, Dean of the </a:t>
            </a:r>
            <a:r>
              <a:rPr lang="en-US" sz="1100"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p>
          <a:p>
            <a:pPr marL="0" lvl="0" indent="0">
              <a:buSzPts val="1100"/>
            </a:pPr>
            <a:r>
              <a:rPr lang="en-US" sz="1100" b="1" dirty="0">
                <a:solidFill>
                  <a:schemeClr val="tx1">
                    <a:lumMod val="75000"/>
                    <a:lumOff val="25000"/>
                  </a:schemeClr>
                </a:solidFill>
                <a:latin typeface="Zilla Slab Light" pitchFamily="2" charset="0"/>
                <a:ea typeface="Zilla Slab Light" pitchFamily="2" charset="0"/>
              </a:rPr>
              <a:t>Kunitsyn M. V.</a:t>
            </a:r>
            <a:r>
              <a:rPr lang="en-US" sz="1100" dirty="0">
                <a:solidFill>
                  <a:schemeClr val="tx1">
                    <a:lumMod val="75000"/>
                    <a:lumOff val="25000"/>
                  </a:schemeClr>
                </a:solidFill>
                <a:latin typeface="Zilla Slab Light" pitchFamily="2" charset="0"/>
                <a:ea typeface="Zilla Slab Light" pitchFamily="2" charset="0"/>
              </a:rPr>
              <a:t>, Deputy Dean of the </a:t>
            </a:r>
            <a:r>
              <a:rPr lang="en-US" sz="1100" dirty="0">
                <a:solidFill>
                  <a:schemeClr val="tx1">
                    <a:lumMod val="75000"/>
                    <a:lumOff val="25000"/>
                  </a:schemeClr>
                </a:solidFill>
                <a:latin typeface="Zilla Slab Light" pitchFamily="2" charset="0"/>
                <a:ea typeface="Zilla Slab Light" pitchFamily="2" charset="0"/>
                <a:cs typeface="Catamaran Thin" panose="020B0604020202020204" charset="0"/>
              </a:rPr>
              <a:t>Educational Institute of Foreign Citizens Training</a:t>
            </a:r>
            <a:endParaRPr lang="en-US" sz="1100" dirty="0">
              <a:solidFill>
                <a:schemeClr val="tx1">
                  <a:lumMod val="75000"/>
                  <a:lumOff val="25000"/>
                </a:schemeClr>
              </a:solidFill>
              <a:latin typeface="Zilla Slab Light" pitchFamily="2" charset="0"/>
              <a:ea typeface="Zilla Slab Ligh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3130005" cy="2052600"/>
          </a:xfrm>
        </p:spPr>
        <p:txBody>
          <a:bodyPr/>
          <a:lstStyle/>
          <a:p>
            <a:r>
              <a:rPr lang="en-US" dirty="0">
                <a:solidFill>
                  <a:schemeClr val="tx1">
                    <a:lumMod val="75000"/>
                    <a:lumOff val="25000"/>
                  </a:schemeClr>
                </a:solidFill>
              </a:rPr>
              <a:t>Miracles of Ukraine</a:t>
            </a:r>
            <a:endParaRPr lang="ru-RU" dirty="0">
              <a:solidFill>
                <a:schemeClr val="tx1">
                  <a:lumMod val="75000"/>
                  <a:lumOff val="25000"/>
                </a:schemeClr>
              </a:solidFill>
            </a:endParaRPr>
          </a:p>
        </p:txBody>
      </p:sp>
    </p:spTree>
    <p:extLst>
      <p:ext uri="{BB962C8B-B14F-4D97-AF65-F5344CB8AC3E}">
        <p14:creationId xmlns:p14="http://schemas.microsoft.com/office/powerpoint/2010/main" val="65226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5004048" y="593225"/>
            <a:ext cx="3456384" cy="486275"/>
          </a:xfrm>
        </p:spPr>
        <p:txBody>
          <a:bodyPr/>
          <a:lstStyle/>
          <a:p>
            <a:r>
              <a:rPr lang="en-US" dirty="0" err="1">
                <a:solidFill>
                  <a:schemeClr val="tx1">
                    <a:lumMod val="75000"/>
                    <a:lumOff val="25000"/>
                  </a:schemeClr>
                </a:solidFill>
              </a:rPr>
              <a:t>Oleshkiv</a:t>
            </a:r>
            <a:r>
              <a:rPr lang="en-US" dirty="0">
                <a:solidFill>
                  <a:schemeClr val="tx1">
                    <a:lumMod val="75000"/>
                    <a:lumOff val="25000"/>
                  </a:schemeClr>
                </a:solidFill>
              </a:rPr>
              <a:t> desert</a:t>
            </a:r>
            <a:endParaRPr lang="ru-UA"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F3387D40-B2F3-4242-B2D7-33ED423DE14C}"/>
              </a:ext>
            </a:extLst>
          </p:cNvPr>
          <p:cNvSpPr txBox="1">
            <a:spLocks/>
          </p:cNvSpPr>
          <p:nvPr/>
        </p:nvSpPr>
        <p:spPr>
          <a:xfrm>
            <a:off x="402251" y="3269387"/>
            <a:ext cx="3384376" cy="13534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latin typeface="Zilla Slab Light" pitchFamily="2" charset="0"/>
                <a:ea typeface="Zilla Slab Light" pitchFamily="2" charset="0"/>
                <a:cs typeface="Times New Roman" panose="02020603050405020304" pitchFamily="18" charset="0"/>
              </a:rPr>
              <a:t>It is located 30 kilometers east of Kherson. Its area is 200 hectares. The desert appeared in the XIX century because the sheep destroyed all the grass in the area, leaving only the sands. Today, the </a:t>
            </a:r>
            <a:r>
              <a:rPr lang="en-US" dirty="0" err="1">
                <a:solidFill>
                  <a:schemeClr val="tx1">
                    <a:lumMod val="75000"/>
                    <a:lumOff val="25000"/>
                  </a:schemeClr>
                </a:solidFill>
                <a:latin typeface="Zilla Slab Light" pitchFamily="2" charset="0"/>
                <a:ea typeface="Zilla Slab Light" pitchFamily="2" charset="0"/>
                <a:cs typeface="Times New Roman" panose="02020603050405020304" pitchFamily="18" charset="0"/>
              </a:rPr>
              <a:t>Oleshkiv</a:t>
            </a:r>
            <a:r>
              <a:rPr lang="en-US" dirty="0">
                <a:solidFill>
                  <a:schemeClr val="tx1">
                    <a:lumMod val="75000"/>
                    <a:lumOff val="25000"/>
                  </a:schemeClr>
                </a:solidFill>
                <a:latin typeface="Zilla Slab Light" pitchFamily="2" charset="0"/>
                <a:ea typeface="Zilla Slab Light" pitchFamily="2" charset="0"/>
                <a:cs typeface="Times New Roman" panose="02020603050405020304" pitchFamily="18" charset="0"/>
              </a:rPr>
              <a:t> Desert is the enormous sand massif in Europe.</a:t>
            </a:r>
          </a:p>
        </p:txBody>
      </p:sp>
      <p:pic>
        <p:nvPicPr>
          <p:cNvPr id="5" name="Picture 2" descr="C:\Users\NATALY\Desktop\чудеса Украины\383836293.jpg">
            <a:extLst>
              <a:ext uri="{FF2B5EF4-FFF2-40B4-BE49-F238E27FC236}">
                <a16:creationId xmlns:a16="http://schemas.microsoft.com/office/drawing/2014/main" id="{1774A1AF-8692-408E-885B-C9995F6A8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5536" y="339503"/>
            <a:ext cx="3960440" cy="2640294"/>
          </a:xfrm>
          <a:prstGeom prst="rect">
            <a:avLst/>
          </a:prstGeom>
          <a:noFill/>
        </p:spPr>
      </p:pic>
      <p:pic>
        <p:nvPicPr>
          <p:cNvPr id="6" name="Picture 3" descr="C:\Users\NATALY\Desktop\чудеса Украины\17_0.jpg">
            <a:extLst>
              <a:ext uri="{FF2B5EF4-FFF2-40B4-BE49-F238E27FC236}">
                <a16:creationId xmlns:a16="http://schemas.microsoft.com/office/drawing/2014/main" id="{1A7CE730-384F-482B-99B4-E31A91D31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211960" y="2427734"/>
            <a:ext cx="4176464" cy="2484691"/>
          </a:xfrm>
          <a:prstGeom prst="rect">
            <a:avLst/>
          </a:prstGeom>
          <a:noFill/>
        </p:spPr>
      </p:pic>
    </p:spTree>
    <p:extLst>
      <p:ext uri="{BB962C8B-B14F-4D97-AF65-F5344CB8AC3E}">
        <p14:creationId xmlns:p14="http://schemas.microsoft.com/office/powerpoint/2010/main" val="341739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4348909" y="555525"/>
            <a:ext cx="4321749" cy="524233"/>
          </a:xfrm>
        </p:spPr>
        <p:txBody>
          <a:bodyPr/>
          <a:lstStyle/>
          <a:p>
            <a:r>
              <a:rPr lang="en-US" dirty="0">
                <a:solidFill>
                  <a:schemeClr val="tx1">
                    <a:lumMod val="75000"/>
                    <a:lumOff val="25000"/>
                  </a:schemeClr>
                </a:solidFill>
              </a:rPr>
              <a:t>Optimistic cave</a:t>
            </a:r>
            <a:endParaRPr lang="ru-UA"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F3387D40-B2F3-4242-B2D7-33ED423DE14C}"/>
              </a:ext>
            </a:extLst>
          </p:cNvPr>
          <p:cNvSpPr txBox="1">
            <a:spLocks/>
          </p:cNvSpPr>
          <p:nvPr/>
        </p:nvSpPr>
        <p:spPr>
          <a:xfrm>
            <a:off x="274131" y="3723878"/>
            <a:ext cx="3816424" cy="5760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It is located in the west of Ukraine. The longest cave in Eurasia, the fifth in the world.</a:t>
            </a:r>
          </a:p>
        </p:txBody>
      </p:sp>
      <p:pic>
        <p:nvPicPr>
          <p:cNvPr id="7" name="Picture 3" descr="C:\Users\NATALY\Desktop\чудеса Украины\384543717.jpg">
            <a:extLst>
              <a:ext uri="{FF2B5EF4-FFF2-40B4-BE49-F238E27FC236}">
                <a16:creationId xmlns:a16="http://schemas.microsoft.com/office/drawing/2014/main" id="{60E5E672-193B-4851-AE54-23CD723AC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1520" y="402711"/>
            <a:ext cx="3960440" cy="2622332"/>
          </a:xfrm>
          <a:prstGeom prst="rect">
            <a:avLst/>
          </a:prstGeom>
          <a:noFill/>
        </p:spPr>
      </p:pic>
      <p:pic>
        <p:nvPicPr>
          <p:cNvPr id="8" name="Picture 5" descr="C:\Users\NATALY\Desktop\чудеса Украины\optimistic.jpg">
            <a:extLst>
              <a:ext uri="{FF2B5EF4-FFF2-40B4-BE49-F238E27FC236}">
                <a16:creationId xmlns:a16="http://schemas.microsoft.com/office/drawing/2014/main" id="{4324CA29-225C-404B-8CD8-8A3DA3CEA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4008" y="2135566"/>
            <a:ext cx="3731553" cy="2760846"/>
          </a:xfrm>
          <a:prstGeom prst="rect">
            <a:avLst/>
          </a:prstGeom>
          <a:noFill/>
        </p:spPr>
      </p:pic>
    </p:spTree>
    <p:extLst>
      <p:ext uri="{BB962C8B-B14F-4D97-AF65-F5344CB8AC3E}">
        <p14:creationId xmlns:p14="http://schemas.microsoft.com/office/powerpoint/2010/main" val="120394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3130005" cy="2052600"/>
          </a:xfrm>
        </p:spPr>
        <p:txBody>
          <a:bodyPr/>
          <a:lstStyle/>
          <a:p>
            <a:r>
              <a:rPr lang="en-US" dirty="0">
                <a:solidFill>
                  <a:schemeClr val="tx1">
                    <a:lumMod val="75000"/>
                    <a:lumOff val="25000"/>
                  </a:schemeClr>
                </a:solidFill>
              </a:rPr>
              <a:t>Rivers and lakes in Ukraine</a:t>
            </a:r>
            <a:endParaRPr lang="ru-RU" dirty="0">
              <a:solidFill>
                <a:schemeClr val="tx1">
                  <a:lumMod val="75000"/>
                  <a:lumOff val="25000"/>
                </a:schemeClr>
              </a:solidFill>
            </a:endParaRPr>
          </a:p>
        </p:txBody>
      </p:sp>
    </p:spTree>
    <p:extLst>
      <p:ext uri="{BB962C8B-B14F-4D97-AF65-F5344CB8AC3E}">
        <p14:creationId xmlns:p14="http://schemas.microsoft.com/office/powerpoint/2010/main" val="325436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5292080" y="339503"/>
            <a:ext cx="3240360" cy="739998"/>
          </a:xfrm>
        </p:spPr>
        <p:txBody>
          <a:bodyPr/>
          <a:lstStyle/>
          <a:p>
            <a:r>
              <a:rPr lang="en-US" dirty="0">
                <a:solidFill>
                  <a:schemeClr val="tx1">
                    <a:lumMod val="75000"/>
                    <a:lumOff val="25000"/>
                  </a:schemeClr>
                </a:solidFill>
              </a:rPr>
              <a:t>There are 71 thousand rivers on the territory of Ukraine.</a:t>
            </a:r>
            <a:endParaRPr lang="ru-UA" dirty="0">
              <a:solidFill>
                <a:schemeClr val="tx1">
                  <a:lumMod val="75000"/>
                  <a:lumOff val="25000"/>
                </a:schemeClr>
              </a:solidFill>
            </a:endParaRPr>
          </a:p>
        </p:txBody>
      </p:sp>
      <p:pic>
        <p:nvPicPr>
          <p:cNvPr id="6" name="Picture 5" descr="detailed-animals-map-of-ukraine">
            <a:extLst>
              <a:ext uri="{FF2B5EF4-FFF2-40B4-BE49-F238E27FC236}">
                <a16:creationId xmlns:a16="http://schemas.microsoft.com/office/drawing/2014/main" id="{ECF04D17-6B40-4817-AB17-A3994C8D9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25683"/>
            <a:ext cx="6192688" cy="37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89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5652120" y="372700"/>
            <a:ext cx="2808312" cy="706800"/>
          </a:xfrm>
        </p:spPr>
        <p:txBody>
          <a:bodyPr/>
          <a:lstStyle/>
          <a:p>
            <a:r>
              <a:rPr lang="en-US" dirty="0">
                <a:solidFill>
                  <a:schemeClr val="tx1">
                    <a:lumMod val="75000"/>
                    <a:lumOff val="25000"/>
                  </a:schemeClr>
                </a:solidFill>
              </a:rPr>
              <a:t>The main rivers of Ukraine</a:t>
            </a:r>
            <a:endParaRPr lang="ru-UA" dirty="0">
              <a:solidFill>
                <a:schemeClr val="tx1">
                  <a:lumMod val="75000"/>
                  <a:lumOff val="25000"/>
                </a:schemeClr>
              </a:solidFill>
            </a:endParaRPr>
          </a:p>
        </p:txBody>
      </p:sp>
      <p:pic>
        <p:nvPicPr>
          <p:cNvPr id="4" name="Picture 10" descr="river-dnepr-kiev">
            <a:extLst>
              <a:ext uri="{FF2B5EF4-FFF2-40B4-BE49-F238E27FC236}">
                <a16:creationId xmlns:a16="http://schemas.microsoft.com/office/drawing/2014/main" id="{F594A587-A8D5-4F3E-AD36-CF67FBD4E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1520" y="551025"/>
            <a:ext cx="4536504" cy="2649179"/>
          </a:xfrm>
          <a:prstGeom prst="rect">
            <a:avLst/>
          </a:prstGeom>
        </p:spPr>
      </p:pic>
      <p:pic>
        <p:nvPicPr>
          <p:cNvPr id="7" name="Picture 14" descr="днестр1">
            <a:extLst>
              <a:ext uri="{FF2B5EF4-FFF2-40B4-BE49-F238E27FC236}">
                <a16:creationId xmlns:a16="http://schemas.microsoft.com/office/drawing/2014/main" id="{757D03D7-6A4C-40A2-8A2A-774230FAE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04107" y="2715766"/>
            <a:ext cx="3703185" cy="2153414"/>
          </a:xfrm>
          <a:prstGeom prst="rect">
            <a:avLst/>
          </a:prstGeom>
        </p:spPr>
      </p:pic>
      <p:sp>
        <p:nvSpPr>
          <p:cNvPr id="10" name="Google Shape;173;p20">
            <a:extLst>
              <a:ext uri="{FF2B5EF4-FFF2-40B4-BE49-F238E27FC236}">
                <a16:creationId xmlns:a16="http://schemas.microsoft.com/office/drawing/2014/main" id="{10573BA1-FE32-4872-8DA1-9480DD2B0F08}"/>
              </a:ext>
            </a:extLst>
          </p:cNvPr>
          <p:cNvSpPr txBox="1">
            <a:spLocks/>
          </p:cNvSpPr>
          <p:nvPr/>
        </p:nvSpPr>
        <p:spPr>
          <a:xfrm>
            <a:off x="1475656" y="3291830"/>
            <a:ext cx="1820278" cy="3600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r>
              <a:rPr lang="en-US" sz="1800" dirty="0">
                <a:solidFill>
                  <a:schemeClr val="tx1">
                    <a:lumMod val="75000"/>
                    <a:lumOff val="25000"/>
                  </a:schemeClr>
                </a:solidFill>
              </a:rPr>
              <a:t>Dnipro</a:t>
            </a:r>
          </a:p>
        </p:txBody>
      </p:sp>
      <p:sp>
        <p:nvSpPr>
          <p:cNvPr id="11" name="Google Shape;173;p20">
            <a:extLst>
              <a:ext uri="{FF2B5EF4-FFF2-40B4-BE49-F238E27FC236}">
                <a16:creationId xmlns:a16="http://schemas.microsoft.com/office/drawing/2014/main" id="{3C1E9118-D7E6-4612-9EA7-5A2E99241981}"/>
              </a:ext>
            </a:extLst>
          </p:cNvPr>
          <p:cNvSpPr txBox="1">
            <a:spLocks/>
          </p:cNvSpPr>
          <p:nvPr/>
        </p:nvSpPr>
        <p:spPr>
          <a:xfrm>
            <a:off x="3533438" y="4224683"/>
            <a:ext cx="1370669" cy="3122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r>
              <a:rPr lang="en-US" sz="1800" dirty="0">
                <a:solidFill>
                  <a:schemeClr val="tx1">
                    <a:lumMod val="75000"/>
                    <a:lumOff val="25000"/>
                  </a:schemeClr>
                </a:solidFill>
              </a:rPr>
              <a:t>Dniester</a:t>
            </a:r>
          </a:p>
        </p:txBody>
      </p:sp>
    </p:spTree>
    <p:extLst>
      <p:ext uri="{BB962C8B-B14F-4D97-AF65-F5344CB8AC3E}">
        <p14:creationId xmlns:p14="http://schemas.microsoft.com/office/powerpoint/2010/main" val="4435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5508103" y="356686"/>
            <a:ext cx="2952329" cy="706800"/>
          </a:xfrm>
        </p:spPr>
        <p:txBody>
          <a:bodyPr/>
          <a:lstStyle/>
          <a:p>
            <a:r>
              <a:rPr lang="en-US" dirty="0">
                <a:solidFill>
                  <a:schemeClr val="tx1">
                    <a:lumMod val="75000"/>
                    <a:lumOff val="25000"/>
                  </a:schemeClr>
                </a:solidFill>
              </a:rPr>
              <a:t>The main rivers of Ukraine</a:t>
            </a:r>
            <a:endParaRPr lang="ru-UA" dirty="0">
              <a:solidFill>
                <a:schemeClr val="tx1">
                  <a:lumMod val="75000"/>
                  <a:lumOff val="25000"/>
                </a:schemeClr>
              </a:solidFill>
            </a:endParaRPr>
          </a:p>
        </p:txBody>
      </p:sp>
      <p:pic>
        <p:nvPicPr>
          <p:cNvPr id="5" name="Picture 12" descr="дунай1">
            <a:extLst>
              <a:ext uri="{FF2B5EF4-FFF2-40B4-BE49-F238E27FC236}">
                <a16:creationId xmlns:a16="http://schemas.microsoft.com/office/drawing/2014/main" id="{8DD1469E-E754-40D0-B710-0A026532A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0602" y="529418"/>
            <a:ext cx="4045013" cy="2439642"/>
          </a:xfrm>
          <a:prstGeom prst="rect">
            <a:avLst/>
          </a:prstGeom>
        </p:spPr>
      </p:pic>
      <p:pic>
        <p:nvPicPr>
          <p:cNvPr id="8" name="Picture 18" descr="юж буг">
            <a:extLst>
              <a:ext uri="{FF2B5EF4-FFF2-40B4-BE49-F238E27FC236}">
                <a16:creationId xmlns:a16="http://schemas.microsoft.com/office/drawing/2014/main" id="{811072AF-EBF2-4CBB-B537-A408DC759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47670" y="2670057"/>
            <a:ext cx="2383024" cy="2320524"/>
          </a:xfrm>
          <a:prstGeom prst="rect">
            <a:avLst/>
          </a:prstGeom>
        </p:spPr>
      </p:pic>
      <p:pic>
        <p:nvPicPr>
          <p:cNvPr id="9" name="Picture 20" descr="reka-severskij-donec3">
            <a:extLst>
              <a:ext uri="{FF2B5EF4-FFF2-40B4-BE49-F238E27FC236}">
                <a16:creationId xmlns:a16="http://schemas.microsoft.com/office/drawing/2014/main" id="{A650C861-D7ED-46C1-853B-879FA9447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933" y="1306352"/>
            <a:ext cx="3614499" cy="27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73;p20">
            <a:extLst>
              <a:ext uri="{FF2B5EF4-FFF2-40B4-BE49-F238E27FC236}">
                <a16:creationId xmlns:a16="http://schemas.microsoft.com/office/drawing/2014/main" id="{E69F8787-1593-44AC-8B2A-3266CA635FAA}"/>
              </a:ext>
            </a:extLst>
          </p:cNvPr>
          <p:cNvSpPr txBox="1">
            <a:spLocks/>
          </p:cNvSpPr>
          <p:nvPr/>
        </p:nvSpPr>
        <p:spPr>
          <a:xfrm>
            <a:off x="107504" y="2969060"/>
            <a:ext cx="1434534" cy="3600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r>
              <a:rPr lang="en-US" sz="1800" dirty="0">
                <a:solidFill>
                  <a:schemeClr val="tx1">
                    <a:lumMod val="75000"/>
                    <a:lumOff val="25000"/>
                  </a:schemeClr>
                </a:solidFill>
              </a:rPr>
              <a:t>Danube</a:t>
            </a:r>
          </a:p>
        </p:txBody>
      </p:sp>
      <p:sp>
        <p:nvSpPr>
          <p:cNvPr id="11" name="Google Shape;173;p20">
            <a:extLst>
              <a:ext uri="{FF2B5EF4-FFF2-40B4-BE49-F238E27FC236}">
                <a16:creationId xmlns:a16="http://schemas.microsoft.com/office/drawing/2014/main" id="{54C6BACB-F523-4BB1-8B67-92165F16B194}"/>
              </a:ext>
            </a:extLst>
          </p:cNvPr>
          <p:cNvSpPr txBox="1">
            <a:spLocks/>
          </p:cNvSpPr>
          <p:nvPr/>
        </p:nvSpPr>
        <p:spPr>
          <a:xfrm>
            <a:off x="324241" y="4253484"/>
            <a:ext cx="1823429" cy="5378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r>
              <a:rPr lang="en-US" sz="1800" dirty="0">
                <a:solidFill>
                  <a:schemeClr val="tx1">
                    <a:lumMod val="75000"/>
                    <a:lumOff val="25000"/>
                  </a:schemeClr>
                </a:solidFill>
              </a:rPr>
              <a:t>Southern Bug</a:t>
            </a:r>
          </a:p>
        </p:txBody>
      </p:sp>
      <p:sp>
        <p:nvSpPr>
          <p:cNvPr id="12" name="Google Shape;173;p20">
            <a:extLst>
              <a:ext uri="{FF2B5EF4-FFF2-40B4-BE49-F238E27FC236}">
                <a16:creationId xmlns:a16="http://schemas.microsoft.com/office/drawing/2014/main" id="{A13380C5-5500-4B56-9D0C-D85BD3295D14}"/>
              </a:ext>
            </a:extLst>
          </p:cNvPr>
          <p:cNvSpPr txBox="1">
            <a:spLocks/>
          </p:cNvSpPr>
          <p:nvPr/>
        </p:nvSpPr>
        <p:spPr>
          <a:xfrm>
            <a:off x="6300191" y="3939903"/>
            <a:ext cx="2370399" cy="5760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r>
              <a:rPr lang="en-US" sz="1800" dirty="0" err="1">
                <a:solidFill>
                  <a:schemeClr val="tx1">
                    <a:lumMod val="75000"/>
                    <a:lumOff val="25000"/>
                  </a:schemeClr>
                </a:solidFill>
              </a:rPr>
              <a:t>Seversky</a:t>
            </a:r>
            <a:r>
              <a:rPr lang="en-US" sz="1800" dirty="0">
                <a:solidFill>
                  <a:schemeClr val="tx1">
                    <a:lumMod val="75000"/>
                    <a:lumOff val="25000"/>
                  </a:schemeClr>
                </a:solidFill>
              </a:rPr>
              <a:t> Donets</a:t>
            </a:r>
          </a:p>
        </p:txBody>
      </p:sp>
    </p:spTree>
    <p:extLst>
      <p:ext uri="{BB962C8B-B14F-4D97-AF65-F5344CB8AC3E}">
        <p14:creationId xmlns:p14="http://schemas.microsoft.com/office/powerpoint/2010/main" val="36196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2195736" y="555526"/>
            <a:ext cx="6264697" cy="432048"/>
          </a:xfrm>
        </p:spPr>
        <p:txBody>
          <a:bodyPr/>
          <a:lstStyle/>
          <a:p>
            <a:r>
              <a:rPr lang="en-US" dirty="0">
                <a:solidFill>
                  <a:schemeClr val="tx1">
                    <a:lumMod val="75000"/>
                    <a:lumOff val="25000"/>
                  </a:schemeClr>
                </a:solidFill>
              </a:rPr>
              <a:t>The Dnipro is the main river of Ukraine</a:t>
            </a:r>
            <a:endParaRPr lang="ru-UA" dirty="0">
              <a:solidFill>
                <a:schemeClr val="tx1">
                  <a:lumMod val="75000"/>
                  <a:lumOff val="25000"/>
                </a:schemeClr>
              </a:solidFill>
            </a:endParaRPr>
          </a:p>
        </p:txBody>
      </p:sp>
      <p:pic>
        <p:nvPicPr>
          <p:cNvPr id="13" name="Содержимое 6" descr="правобер.png">
            <a:extLst>
              <a:ext uri="{FF2B5EF4-FFF2-40B4-BE49-F238E27FC236}">
                <a16:creationId xmlns:a16="http://schemas.microsoft.com/office/drawing/2014/main" id="{F8E457AB-A609-4B21-881E-B1382ED480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75606"/>
            <a:ext cx="5544616" cy="36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38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4572000" y="575443"/>
            <a:ext cx="3888432" cy="504057"/>
          </a:xfrm>
        </p:spPr>
        <p:txBody>
          <a:bodyPr/>
          <a:lstStyle/>
          <a:p>
            <a:r>
              <a:rPr lang="en-US" dirty="0">
                <a:solidFill>
                  <a:schemeClr val="tx1">
                    <a:lumMod val="75000"/>
                    <a:lumOff val="25000"/>
                  </a:schemeClr>
                </a:solidFill>
              </a:rPr>
              <a:t>Danube river</a:t>
            </a:r>
            <a:endParaRPr lang="ru-UA" dirty="0">
              <a:solidFill>
                <a:schemeClr val="tx1">
                  <a:lumMod val="75000"/>
                  <a:lumOff val="25000"/>
                </a:schemeClr>
              </a:solidFill>
            </a:endParaRPr>
          </a:p>
        </p:txBody>
      </p:sp>
      <p:sp>
        <p:nvSpPr>
          <p:cNvPr id="4" name="Google Shape;173;p20">
            <a:extLst>
              <a:ext uri="{FF2B5EF4-FFF2-40B4-BE49-F238E27FC236}">
                <a16:creationId xmlns:a16="http://schemas.microsoft.com/office/drawing/2014/main" id="{44D64C7C-35EF-4DAF-A594-85CC8E78A3E8}"/>
              </a:ext>
            </a:extLst>
          </p:cNvPr>
          <p:cNvSpPr txBox="1">
            <a:spLocks/>
          </p:cNvSpPr>
          <p:nvPr/>
        </p:nvSpPr>
        <p:spPr>
          <a:xfrm>
            <a:off x="484061" y="1275606"/>
            <a:ext cx="7339009" cy="64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Danube is the second-largest river (after the Volga). The length is 2850 km. It flows through Germany, Austria, Slovakia, Hungary, Croatia, Bulgaria, Romania, and Ukraine.</a:t>
            </a:r>
          </a:p>
        </p:txBody>
      </p:sp>
      <p:pic>
        <p:nvPicPr>
          <p:cNvPr id="5" name="Рисунок 4">
            <a:extLst>
              <a:ext uri="{FF2B5EF4-FFF2-40B4-BE49-F238E27FC236}">
                <a16:creationId xmlns:a16="http://schemas.microsoft.com/office/drawing/2014/main" id="{172B77B6-06F7-4FFE-9F36-742D5C20713B}"/>
              </a:ext>
            </a:extLst>
          </p:cNvPr>
          <p:cNvPicPr>
            <a:picLocks noChangeAspect="1"/>
          </p:cNvPicPr>
          <p:nvPr/>
        </p:nvPicPr>
        <p:blipFill>
          <a:blip r:embed="rId2"/>
          <a:stretch>
            <a:fillRect/>
          </a:stretch>
        </p:blipFill>
        <p:spPr>
          <a:xfrm>
            <a:off x="478254" y="2055940"/>
            <a:ext cx="7344816" cy="2824930"/>
          </a:xfrm>
          <a:prstGeom prst="rect">
            <a:avLst/>
          </a:prstGeom>
        </p:spPr>
      </p:pic>
    </p:spTree>
    <p:extLst>
      <p:ext uri="{BB962C8B-B14F-4D97-AF65-F5344CB8AC3E}">
        <p14:creationId xmlns:p14="http://schemas.microsoft.com/office/powerpoint/2010/main" val="131235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5724128" y="393656"/>
            <a:ext cx="2808313" cy="706800"/>
          </a:xfrm>
        </p:spPr>
        <p:txBody>
          <a:bodyPr/>
          <a:lstStyle/>
          <a:p>
            <a:r>
              <a:rPr lang="en-US" dirty="0">
                <a:solidFill>
                  <a:schemeClr val="tx1">
                    <a:lumMod val="75000"/>
                    <a:lumOff val="25000"/>
                  </a:schemeClr>
                </a:solidFill>
              </a:rPr>
              <a:t>There are more than 3,000 lakes in Ukraine</a:t>
            </a:r>
            <a:endParaRPr lang="ru-UA" dirty="0">
              <a:solidFill>
                <a:schemeClr val="tx1">
                  <a:lumMod val="75000"/>
                  <a:lumOff val="25000"/>
                </a:schemeClr>
              </a:solidFill>
            </a:endParaRPr>
          </a:p>
        </p:txBody>
      </p:sp>
      <p:pic>
        <p:nvPicPr>
          <p:cNvPr id="6" name="Picture 7" descr="синевир">
            <a:extLst>
              <a:ext uri="{FF2B5EF4-FFF2-40B4-BE49-F238E27FC236}">
                <a16:creationId xmlns:a16="http://schemas.microsoft.com/office/drawing/2014/main" id="{BE9B3C95-F4E6-439E-9EE6-2A60DE511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1472" y="307914"/>
            <a:ext cx="4461847" cy="2349158"/>
          </a:xfrm>
          <a:prstGeom prst="rect">
            <a:avLst/>
          </a:prstGeom>
        </p:spPr>
      </p:pic>
      <p:pic>
        <p:nvPicPr>
          <p:cNvPr id="7" name="Picture 8" descr="ялпуг">
            <a:extLst>
              <a:ext uri="{FF2B5EF4-FFF2-40B4-BE49-F238E27FC236}">
                <a16:creationId xmlns:a16="http://schemas.microsoft.com/office/drawing/2014/main" id="{A95AE5B8-B68B-402D-A596-CF50736E2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39952" y="2273982"/>
            <a:ext cx="4570214" cy="2489904"/>
          </a:xfrm>
          <a:prstGeom prst="rect">
            <a:avLst/>
          </a:prstGeom>
        </p:spPr>
      </p:pic>
      <p:sp>
        <p:nvSpPr>
          <p:cNvPr id="8" name="Google Shape;173;p20">
            <a:extLst>
              <a:ext uri="{FF2B5EF4-FFF2-40B4-BE49-F238E27FC236}">
                <a16:creationId xmlns:a16="http://schemas.microsoft.com/office/drawing/2014/main" id="{BEBA0AD8-2223-4BDD-AAFC-0BEF7A982E01}"/>
              </a:ext>
            </a:extLst>
          </p:cNvPr>
          <p:cNvSpPr txBox="1">
            <a:spLocks/>
          </p:cNvSpPr>
          <p:nvPr/>
        </p:nvSpPr>
        <p:spPr>
          <a:xfrm>
            <a:off x="4788024" y="1219167"/>
            <a:ext cx="3384376" cy="9361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sz="1400" dirty="0" err="1">
                <a:solidFill>
                  <a:schemeClr val="tx1">
                    <a:lumMod val="75000"/>
                    <a:lumOff val="25000"/>
                  </a:schemeClr>
                </a:solidFill>
              </a:rPr>
              <a:t>Synevir</a:t>
            </a:r>
            <a:r>
              <a:rPr lang="en-US" sz="1400" dirty="0">
                <a:solidFill>
                  <a:schemeClr val="tx1">
                    <a:lumMod val="75000"/>
                    <a:lumOff val="25000"/>
                  </a:schemeClr>
                </a:solidFill>
              </a:rPr>
              <a:t> lake is the deepest lake. Its area is 700 square meters, and its depth is 20 meters.</a:t>
            </a:r>
          </a:p>
        </p:txBody>
      </p:sp>
      <p:sp>
        <p:nvSpPr>
          <p:cNvPr id="9" name="Google Shape;173;p20">
            <a:extLst>
              <a:ext uri="{FF2B5EF4-FFF2-40B4-BE49-F238E27FC236}">
                <a16:creationId xmlns:a16="http://schemas.microsoft.com/office/drawing/2014/main" id="{F19D1A1D-27C9-41DD-AC8C-C5C0C4F22DFA}"/>
              </a:ext>
            </a:extLst>
          </p:cNvPr>
          <p:cNvSpPr txBox="1">
            <a:spLocks/>
          </p:cNvSpPr>
          <p:nvPr/>
        </p:nvSpPr>
        <p:spPr>
          <a:xfrm>
            <a:off x="271472" y="3832163"/>
            <a:ext cx="3888432" cy="10801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sz="1400" dirty="0">
                <a:solidFill>
                  <a:schemeClr val="tx1">
                    <a:lumMod val="75000"/>
                    <a:lumOff val="25000"/>
                  </a:schemeClr>
                </a:solidFill>
              </a:rPr>
              <a:t>Lake </a:t>
            </a:r>
            <a:r>
              <a:rPr lang="en-US" sz="1400" dirty="0" err="1">
                <a:solidFill>
                  <a:schemeClr val="tx1">
                    <a:lumMod val="75000"/>
                    <a:lumOff val="25000"/>
                  </a:schemeClr>
                </a:solidFill>
              </a:rPr>
              <a:t>Yalpug</a:t>
            </a:r>
            <a:r>
              <a:rPr lang="en-US" sz="1400" dirty="0">
                <a:solidFill>
                  <a:schemeClr val="tx1">
                    <a:lumMod val="75000"/>
                    <a:lumOff val="25000"/>
                  </a:schemeClr>
                </a:solidFill>
              </a:rPr>
              <a:t> is the second largest lake in Europe. Its length is 39 km, width up to 5 km, depth - 6 meters.</a:t>
            </a:r>
          </a:p>
        </p:txBody>
      </p:sp>
    </p:spTree>
    <p:extLst>
      <p:ext uri="{BB962C8B-B14F-4D97-AF65-F5344CB8AC3E}">
        <p14:creationId xmlns:p14="http://schemas.microsoft.com/office/powerpoint/2010/main" val="386119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155"/>
        <p:cNvGrpSpPr/>
        <p:nvPr/>
      </p:nvGrpSpPr>
      <p:grpSpPr>
        <a:xfrm>
          <a:off x="0" y="0"/>
          <a:ext cx="0" cy="0"/>
          <a:chOff x="0" y="0"/>
          <a:chExt cx="0" cy="0"/>
        </a:xfrm>
      </p:grpSpPr>
      <p:sp>
        <p:nvSpPr>
          <p:cNvPr id="157" name="Google Shape;157;p19"/>
          <p:cNvSpPr txBox="1">
            <a:spLocks noGrp="1"/>
          </p:cNvSpPr>
          <p:nvPr>
            <p:ph type="subTitle" idx="1"/>
          </p:nvPr>
        </p:nvSpPr>
        <p:spPr>
          <a:xfrm flipH="1">
            <a:off x="2546874" y="866701"/>
            <a:ext cx="3138900" cy="463378"/>
          </a:xfrm>
          <a:prstGeom prst="rect">
            <a:avLst/>
          </a:prstGeom>
        </p:spPr>
        <p:txBody>
          <a:bodyPr spcFirstLastPara="1" wrap="square" lIns="91425" tIns="91425" rIns="91425" bIns="91425" anchor="b" anchorCtr="0">
            <a:noAutofit/>
          </a:bodyPr>
          <a:lstStyle/>
          <a:p>
            <a:pPr marL="0" lvl="0" indent="0"/>
            <a:r>
              <a:rPr lang="en-US" dirty="0">
                <a:solidFill>
                  <a:schemeClr val="tx1">
                    <a:lumMod val="75000"/>
                    <a:lumOff val="25000"/>
                  </a:schemeClr>
                </a:solidFill>
              </a:rPr>
              <a:t>Geography of Ukraine</a:t>
            </a:r>
          </a:p>
        </p:txBody>
      </p:sp>
      <p:sp>
        <p:nvSpPr>
          <p:cNvPr id="159" name="Google Shape;159;p19"/>
          <p:cNvSpPr txBox="1">
            <a:spLocks noGrp="1"/>
          </p:cNvSpPr>
          <p:nvPr>
            <p:ph type="title" idx="3"/>
          </p:nvPr>
        </p:nvSpPr>
        <p:spPr>
          <a:xfrm>
            <a:off x="1834025" y="1506931"/>
            <a:ext cx="1770900" cy="98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02</a:t>
            </a:r>
            <a:endParaRPr dirty="0"/>
          </a:p>
        </p:txBody>
      </p:sp>
      <p:sp>
        <p:nvSpPr>
          <p:cNvPr id="160" name="Google Shape;160;p19"/>
          <p:cNvSpPr txBox="1">
            <a:spLocks noGrp="1"/>
          </p:cNvSpPr>
          <p:nvPr>
            <p:ph type="title"/>
          </p:nvPr>
        </p:nvSpPr>
        <p:spPr>
          <a:xfrm>
            <a:off x="742825" y="450225"/>
            <a:ext cx="1770900" cy="98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01</a:t>
            </a:r>
            <a:endParaRPr/>
          </a:p>
        </p:txBody>
      </p:sp>
      <p:sp>
        <p:nvSpPr>
          <p:cNvPr id="161" name="Google Shape;161;p19"/>
          <p:cNvSpPr txBox="1">
            <a:spLocks noGrp="1"/>
          </p:cNvSpPr>
          <p:nvPr>
            <p:ph type="subTitle" idx="4"/>
          </p:nvPr>
        </p:nvSpPr>
        <p:spPr>
          <a:xfrm flipH="1">
            <a:off x="3604924" y="1783039"/>
            <a:ext cx="2072101" cy="608673"/>
          </a:xfrm>
          <a:prstGeom prst="rect">
            <a:avLst/>
          </a:prstGeom>
        </p:spPr>
        <p:txBody>
          <a:bodyPr spcFirstLastPara="1" wrap="square" lIns="91425" tIns="91425" rIns="91425" bIns="91425" anchor="b" anchorCtr="0">
            <a:noAutofit/>
          </a:bodyPr>
          <a:lstStyle/>
          <a:p>
            <a:pPr marL="0" lvl="0" indent="0"/>
            <a:r>
              <a:rPr lang="en-US" dirty="0">
                <a:solidFill>
                  <a:schemeClr val="tx1">
                    <a:lumMod val="75000"/>
                    <a:lumOff val="25000"/>
                  </a:schemeClr>
                </a:solidFill>
              </a:rPr>
              <a:t>Miracles of Ukraine</a:t>
            </a:r>
          </a:p>
        </p:txBody>
      </p:sp>
      <p:sp>
        <p:nvSpPr>
          <p:cNvPr id="163" name="Google Shape;163;p19"/>
          <p:cNvSpPr txBox="1">
            <a:spLocks noGrp="1"/>
          </p:cNvSpPr>
          <p:nvPr>
            <p:ph type="title" idx="6"/>
          </p:nvPr>
        </p:nvSpPr>
        <p:spPr>
          <a:xfrm>
            <a:off x="2627783" y="2745925"/>
            <a:ext cx="952741" cy="98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03</a:t>
            </a:r>
            <a:endParaRPr dirty="0"/>
          </a:p>
        </p:txBody>
      </p:sp>
      <p:sp>
        <p:nvSpPr>
          <p:cNvPr id="164" name="Google Shape;164;p19"/>
          <p:cNvSpPr txBox="1">
            <a:spLocks noGrp="1"/>
          </p:cNvSpPr>
          <p:nvPr>
            <p:ph type="subTitle" idx="7"/>
          </p:nvPr>
        </p:nvSpPr>
        <p:spPr>
          <a:xfrm flipH="1">
            <a:off x="3604924" y="3031942"/>
            <a:ext cx="3138900" cy="567374"/>
          </a:xfrm>
          <a:prstGeom prst="rect">
            <a:avLst/>
          </a:prstGeom>
        </p:spPr>
        <p:txBody>
          <a:bodyPr spcFirstLastPara="1" wrap="square" lIns="91425" tIns="91425" rIns="91425" bIns="91425" anchor="b" anchorCtr="0">
            <a:noAutofit/>
          </a:bodyPr>
          <a:lstStyle/>
          <a:p>
            <a:pPr marL="0" lvl="0" indent="0"/>
            <a:r>
              <a:rPr lang="en-US" dirty="0">
                <a:solidFill>
                  <a:schemeClr val="tx1">
                    <a:lumMod val="75000"/>
                    <a:lumOff val="25000"/>
                  </a:schemeClr>
                </a:solidFill>
              </a:rPr>
              <a:t>Rivers and lakes in Ukraine</a:t>
            </a:r>
          </a:p>
        </p:txBody>
      </p:sp>
      <p:sp>
        <p:nvSpPr>
          <p:cNvPr id="166" name="Google Shape;166;p19"/>
          <p:cNvSpPr txBox="1">
            <a:spLocks noGrp="1"/>
          </p:cNvSpPr>
          <p:nvPr>
            <p:ph type="title" idx="9"/>
          </p:nvPr>
        </p:nvSpPr>
        <p:spPr>
          <a:xfrm>
            <a:off x="742825" y="3931860"/>
            <a:ext cx="1770900" cy="98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04</a:t>
            </a:r>
            <a:endParaRPr/>
          </a:p>
        </p:txBody>
      </p:sp>
      <p:sp>
        <p:nvSpPr>
          <p:cNvPr id="167" name="Google Shape;167;p19"/>
          <p:cNvSpPr txBox="1">
            <a:spLocks noGrp="1"/>
          </p:cNvSpPr>
          <p:nvPr>
            <p:ph type="subTitle" idx="13"/>
          </p:nvPr>
        </p:nvSpPr>
        <p:spPr>
          <a:xfrm flipH="1">
            <a:off x="2538125" y="4239546"/>
            <a:ext cx="3138900" cy="576065"/>
          </a:xfrm>
          <a:prstGeom prst="rect">
            <a:avLst/>
          </a:prstGeom>
        </p:spPr>
        <p:txBody>
          <a:bodyPr spcFirstLastPara="1" wrap="square" lIns="91425" tIns="91425" rIns="91425" bIns="91425" anchor="b" anchorCtr="0">
            <a:noAutofit/>
          </a:bodyPr>
          <a:lstStyle/>
          <a:p>
            <a:pPr marL="0" lvl="0" indent="0"/>
            <a:r>
              <a:rPr lang="en-US" dirty="0">
                <a:solidFill>
                  <a:schemeClr val="tx1">
                    <a:lumMod val="75000"/>
                    <a:lumOff val="25000"/>
                  </a:schemeClr>
                </a:solidFill>
              </a:rPr>
              <a:t>Climate in Ukraine</a:t>
            </a:r>
          </a:p>
        </p:txBody>
      </p:sp>
    </p:spTree>
    <p:extLst>
      <p:ext uri="{BB962C8B-B14F-4D97-AF65-F5344CB8AC3E}">
        <p14:creationId xmlns:p14="http://schemas.microsoft.com/office/powerpoint/2010/main" val="352107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90795A-B685-482C-8B08-A8B871D3A591}"/>
              </a:ext>
            </a:extLst>
          </p:cNvPr>
          <p:cNvSpPr>
            <a:spLocks noGrp="1"/>
          </p:cNvSpPr>
          <p:nvPr>
            <p:ph type="ctrTitle"/>
          </p:nvPr>
        </p:nvSpPr>
        <p:spPr>
          <a:xfrm>
            <a:off x="755576" y="245725"/>
            <a:ext cx="3614394" cy="737934"/>
          </a:xfrm>
        </p:spPr>
        <p:txBody>
          <a:bodyPr/>
          <a:lstStyle/>
          <a:p>
            <a:r>
              <a:rPr lang="en-US" dirty="0">
                <a:solidFill>
                  <a:schemeClr val="tx1">
                    <a:lumMod val="75000"/>
                    <a:lumOff val="25000"/>
                  </a:schemeClr>
                </a:solidFill>
              </a:rPr>
              <a:t>There are more than 3,000 lakes in Ukraine</a:t>
            </a:r>
            <a:endParaRPr lang="ru-UA" dirty="0">
              <a:solidFill>
                <a:schemeClr val="tx1">
                  <a:lumMod val="75000"/>
                  <a:lumOff val="25000"/>
                </a:schemeClr>
              </a:solidFill>
            </a:endParaRPr>
          </a:p>
        </p:txBody>
      </p:sp>
      <p:pic>
        <p:nvPicPr>
          <p:cNvPr id="3" name="Picture 3" descr="C:\Users\NATALY\Desktop\чудеса Украины\черное озеро кировоград.jpg">
            <a:extLst>
              <a:ext uri="{FF2B5EF4-FFF2-40B4-BE49-F238E27FC236}">
                <a16:creationId xmlns:a16="http://schemas.microsoft.com/office/drawing/2014/main" id="{2D4FE4B5-6E46-410B-A965-61EAC4F91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29614" y="2191247"/>
            <a:ext cx="3758410" cy="2706528"/>
          </a:xfrm>
          <a:prstGeom prst="rect">
            <a:avLst/>
          </a:prstGeom>
          <a:noFill/>
        </p:spPr>
      </p:pic>
      <p:pic>
        <p:nvPicPr>
          <p:cNvPr id="4" name="Picture 4" descr="C:\Users\NATALY\Desktop\чудеса Украины\2_ozerosinee.jpg">
            <a:extLst>
              <a:ext uri="{FF2B5EF4-FFF2-40B4-BE49-F238E27FC236}">
                <a16:creationId xmlns:a16="http://schemas.microsoft.com/office/drawing/2014/main" id="{3A9920DE-E1EB-4F5B-B0D7-ED35BF4E5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32040" y="366670"/>
            <a:ext cx="3857387" cy="2669599"/>
          </a:xfrm>
          <a:prstGeom prst="rect">
            <a:avLst/>
          </a:prstGeom>
          <a:noFill/>
        </p:spPr>
      </p:pic>
      <p:sp>
        <p:nvSpPr>
          <p:cNvPr id="5" name="Google Shape;173;p20">
            <a:extLst>
              <a:ext uri="{FF2B5EF4-FFF2-40B4-BE49-F238E27FC236}">
                <a16:creationId xmlns:a16="http://schemas.microsoft.com/office/drawing/2014/main" id="{84096572-4C0E-4BA3-9246-CA1270B50D3B}"/>
              </a:ext>
            </a:extLst>
          </p:cNvPr>
          <p:cNvSpPr txBox="1">
            <a:spLocks/>
          </p:cNvSpPr>
          <p:nvPr/>
        </p:nvSpPr>
        <p:spPr>
          <a:xfrm>
            <a:off x="2051720" y="1218485"/>
            <a:ext cx="2808312" cy="7379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Blue Lake is located in the Carpathians. The lake is of volcanic origin. Its area is about 2 hectares. The lake is dead.</a:t>
            </a:r>
          </a:p>
        </p:txBody>
      </p:sp>
      <p:sp>
        <p:nvSpPr>
          <p:cNvPr id="6" name="Google Shape;173;p20">
            <a:extLst>
              <a:ext uri="{FF2B5EF4-FFF2-40B4-BE49-F238E27FC236}">
                <a16:creationId xmlns:a16="http://schemas.microsoft.com/office/drawing/2014/main" id="{89355FB0-777A-4916-A616-3CBA95BF1B0D}"/>
              </a:ext>
            </a:extLst>
          </p:cNvPr>
          <p:cNvSpPr txBox="1">
            <a:spLocks/>
          </p:cNvSpPr>
          <p:nvPr/>
        </p:nvSpPr>
        <p:spPr>
          <a:xfrm>
            <a:off x="4866420" y="4241528"/>
            <a:ext cx="3384376" cy="5040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Black Lake is located in the center of Ukraine. The age of this lake is a million years.</a:t>
            </a:r>
          </a:p>
        </p:txBody>
      </p:sp>
    </p:spTree>
    <p:extLst>
      <p:ext uri="{BB962C8B-B14F-4D97-AF65-F5344CB8AC3E}">
        <p14:creationId xmlns:p14="http://schemas.microsoft.com/office/powerpoint/2010/main" val="3783252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CB6C4-EA91-4388-86DF-D5FE9361903D}"/>
              </a:ext>
            </a:extLst>
          </p:cNvPr>
          <p:cNvSpPr>
            <a:spLocks noGrp="1"/>
          </p:cNvSpPr>
          <p:nvPr>
            <p:ph type="ctrTitle"/>
          </p:nvPr>
        </p:nvSpPr>
        <p:spPr>
          <a:xfrm>
            <a:off x="5076055" y="123479"/>
            <a:ext cx="3384377" cy="792088"/>
          </a:xfrm>
        </p:spPr>
        <p:txBody>
          <a:bodyPr/>
          <a:lstStyle/>
          <a:p>
            <a:r>
              <a:rPr lang="en-US" dirty="0">
                <a:solidFill>
                  <a:schemeClr val="tx1">
                    <a:lumMod val="75000"/>
                    <a:lumOff val="25000"/>
                  </a:schemeClr>
                </a:solidFill>
              </a:rPr>
              <a:t>There are more than 3,000 lakes in Ukraine</a:t>
            </a:r>
            <a:endParaRPr lang="ru-UA" dirty="0">
              <a:solidFill>
                <a:schemeClr val="tx1">
                  <a:lumMod val="75000"/>
                  <a:lumOff val="25000"/>
                </a:schemeClr>
              </a:solidFill>
            </a:endParaRPr>
          </a:p>
        </p:txBody>
      </p:sp>
      <p:pic>
        <p:nvPicPr>
          <p:cNvPr id="12" name="Picture 2" descr="C:\Users\NATALY\Desktop\чудеса Украины\crimea_pink_lake_0.jpg">
            <a:extLst>
              <a:ext uri="{FF2B5EF4-FFF2-40B4-BE49-F238E27FC236}">
                <a16:creationId xmlns:a16="http://schemas.microsoft.com/office/drawing/2014/main" id="{3FEB324D-B92C-476F-ABC8-930B7627A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37503" y="411510"/>
            <a:ext cx="3864393" cy="2594384"/>
          </a:xfrm>
          <a:prstGeom prst="rect">
            <a:avLst/>
          </a:prstGeom>
          <a:noFill/>
        </p:spPr>
      </p:pic>
      <p:pic>
        <p:nvPicPr>
          <p:cNvPr id="13" name="Picture 3" descr="C:\Users\NATALY\Desktop\чудеса Украины\09_1015142909.jpg">
            <a:extLst>
              <a:ext uri="{FF2B5EF4-FFF2-40B4-BE49-F238E27FC236}">
                <a16:creationId xmlns:a16="http://schemas.microsoft.com/office/drawing/2014/main" id="{F4A95415-651F-43BD-9E24-B5F75D460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76055" y="2211710"/>
            <a:ext cx="3562941" cy="2604981"/>
          </a:xfrm>
          <a:prstGeom prst="rect">
            <a:avLst/>
          </a:prstGeom>
          <a:noFill/>
        </p:spPr>
      </p:pic>
      <p:sp>
        <p:nvSpPr>
          <p:cNvPr id="14" name="Google Shape;173;p20">
            <a:extLst>
              <a:ext uri="{FF2B5EF4-FFF2-40B4-BE49-F238E27FC236}">
                <a16:creationId xmlns:a16="http://schemas.microsoft.com/office/drawing/2014/main" id="{3C7FFD0A-1836-4377-999E-B2116D1CF0B8}"/>
              </a:ext>
            </a:extLst>
          </p:cNvPr>
          <p:cNvSpPr txBox="1">
            <a:spLocks/>
          </p:cNvSpPr>
          <p:nvPr/>
        </p:nvSpPr>
        <p:spPr>
          <a:xfrm>
            <a:off x="4201896" y="1094976"/>
            <a:ext cx="3888432" cy="9538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err="1">
                <a:solidFill>
                  <a:schemeClr val="tx1">
                    <a:lumMod val="75000"/>
                    <a:lumOff val="25000"/>
                  </a:schemeClr>
                </a:solidFill>
              </a:rPr>
              <a:t>Koyasky</a:t>
            </a:r>
            <a:r>
              <a:rPr lang="en-US" dirty="0">
                <a:solidFill>
                  <a:schemeClr val="tx1">
                    <a:lumMod val="75000"/>
                    <a:lumOff val="25000"/>
                  </a:schemeClr>
                </a:solidFill>
              </a:rPr>
              <a:t> Lake is one of the ten most beautiful lakes in the world. It is located in the South of Ukraine. The saltiest lake in Ukraine. Earlier salt was extracted here.</a:t>
            </a:r>
          </a:p>
        </p:txBody>
      </p:sp>
      <p:sp>
        <p:nvSpPr>
          <p:cNvPr id="15" name="Google Shape;173;p20">
            <a:extLst>
              <a:ext uri="{FF2B5EF4-FFF2-40B4-BE49-F238E27FC236}">
                <a16:creationId xmlns:a16="http://schemas.microsoft.com/office/drawing/2014/main" id="{D19D8438-80FA-475B-8B1A-734215FF1742}"/>
              </a:ext>
            </a:extLst>
          </p:cNvPr>
          <p:cNvSpPr txBox="1">
            <a:spLocks/>
          </p:cNvSpPr>
          <p:nvPr/>
        </p:nvSpPr>
        <p:spPr>
          <a:xfrm>
            <a:off x="1043608" y="4048524"/>
            <a:ext cx="3864393" cy="7200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err="1">
                <a:solidFill>
                  <a:schemeClr val="tx1">
                    <a:lumMod val="75000"/>
                    <a:lumOff val="25000"/>
                  </a:schemeClr>
                </a:solidFill>
              </a:rPr>
              <a:t>Soledar</a:t>
            </a:r>
            <a:r>
              <a:rPr lang="en-US" dirty="0">
                <a:solidFill>
                  <a:schemeClr val="tx1">
                    <a:lumMod val="75000"/>
                    <a:lumOff val="25000"/>
                  </a:schemeClr>
                </a:solidFill>
              </a:rPr>
              <a:t> Lake is located in eastern Ukraine. Has anomalous properties. At a depth of more than 6 meters, the water looks like liquid glass. Its depth of about 100 meters.</a:t>
            </a:r>
          </a:p>
        </p:txBody>
      </p:sp>
    </p:spTree>
    <p:extLst>
      <p:ext uri="{BB962C8B-B14F-4D97-AF65-F5344CB8AC3E}">
        <p14:creationId xmlns:p14="http://schemas.microsoft.com/office/powerpoint/2010/main" val="1682818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BCD278-8D3F-4EC9-B50A-121F95D2570E}"/>
              </a:ext>
            </a:extLst>
          </p:cNvPr>
          <p:cNvSpPr>
            <a:spLocks noGrp="1"/>
          </p:cNvSpPr>
          <p:nvPr>
            <p:ph type="ctrTitle"/>
          </p:nvPr>
        </p:nvSpPr>
        <p:spPr>
          <a:xfrm>
            <a:off x="827584" y="395005"/>
            <a:ext cx="3936966" cy="448125"/>
          </a:xfrm>
        </p:spPr>
        <p:txBody>
          <a:bodyPr/>
          <a:lstStyle/>
          <a:p>
            <a:r>
              <a:rPr lang="en-US" dirty="0">
                <a:solidFill>
                  <a:schemeClr val="tx1">
                    <a:lumMod val="75000"/>
                    <a:lumOff val="25000"/>
                  </a:schemeClr>
                </a:solidFill>
              </a:rPr>
              <a:t>City on the water</a:t>
            </a:r>
            <a:endParaRPr lang="ru-UA" dirty="0">
              <a:solidFill>
                <a:schemeClr val="tx1">
                  <a:lumMod val="75000"/>
                  <a:lumOff val="25000"/>
                </a:schemeClr>
              </a:solidFill>
            </a:endParaRPr>
          </a:p>
        </p:txBody>
      </p:sp>
      <p:pic>
        <p:nvPicPr>
          <p:cNvPr id="3" name="Picture 2" descr="C:\Users\NATALY\Desktop\чудеса Украины\4_2.jpg">
            <a:extLst>
              <a:ext uri="{FF2B5EF4-FFF2-40B4-BE49-F238E27FC236}">
                <a16:creationId xmlns:a16="http://schemas.microsoft.com/office/drawing/2014/main" id="{C2DE619D-7557-44B9-A35F-0F518DABD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96598" y="386725"/>
            <a:ext cx="3635242" cy="2550671"/>
          </a:xfrm>
          <a:prstGeom prst="rect">
            <a:avLst/>
          </a:prstGeom>
          <a:noFill/>
        </p:spPr>
      </p:pic>
      <p:pic>
        <p:nvPicPr>
          <p:cNvPr id="4" name="Picture 3" descr="C:\Users\NATALY\Desktop\чудеса Украины\украинская венеция килия.jpg">
            <a:extLst>
              <a:ext uri="{FF2B5EF4-FFF2-40B4-BE49-F238E27FC236}">
                <a16:creationId xmlns:a16="http://schemas.microsoft.com/office/drawing/2014/main" id="{C11AE4F5-29DD-4C86-805B-F070EC47C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1831" y="1682389"/>
            <a:ext cx="4248472" cy="2917483"/>
          </a:xfrm>
          <a:prstGeom prst="rect">
            <a:avLst/>
          </a:prstGeom>
          <a:noFill/>
        </p:spPr>
      </p:pic>
      <p:sp>
        <p:nvSpPr>
          <p:cNvPr id="5" name="Google Shape;173;p20">
            <a:extLst>
              <a:ext uri="{FF2B5EF4-FFF2-40B4-BE49-F238E27FC236}">
                <a16:creationId xmlns:a16="http://schemas.microsoft.com/office/drawing/2014/main" id="{9684449F-025C-4284-A9B8-A4FA6D94A897}"/>
              </a:ext>
            </a:extLst>
          </p:cNvPr>
          <p:cNvSpPr txBox="1">
            <a:spLocks/>
          </p:cNvSpPr>
          <p:nvPr/>
        </p:nvSpPr>
        <p:spPr>
          <a:xfrm>
            <a:off x="5196598" y="3359560"/>
            <a:ext cx="3816424" cy="10801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the South of the Odesa region is a small Ukrainian town - </a:t>
            </a:r>
            <a:r>
              <a:rPr lang="en-US" dirty="0" err="1">
                <a:solidFill>
                  <a:schemeClr val="tx1">
                    <a:lumMod val="75000"/>
                    <a:lumOff val="25000"/>
                  </a:schemeClr>
                </a:solidFill>
              </a:rPr>
              <a:t>Kiliya</a:t>
            </a:r>
            <a:r>
              <a:rPr lang="en-US" dirty="0">
                <a:solidFill>
                  <a:schemeClr val="tx1">
                    <a:lumMod val="75000"/>
                    <a:lumOff val="25000"/>
                  </a:schemeClr>
                </a:solidFill>
              </a:rPr>
              <a:t>. The old part of town is located on the water. On these streets, residents move through canals on gondolas and motorboats.</a:t>
            </a:r>
          </a:p>
        </p:txBody>
      </p:sp>
    </p:spTree>
    <p:extLst>
      <p:ext uri="{BB962C8B-B14F-4D97-AF65-F5344CB8AC3E}">
        <p14:creationId xmlns:p14="http://schemas.microsoft.com/office/powerpoint/2010/main" val="91949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3130005" cy="2052600"/>
          </a:xfrm>
        </p:spPr>
        <p:txBody>
          <a:bodyPr/>
          <a:lstStyle/>
          <a:p>
            <a:r>
              <a:rPr lang="en-US" dirty="0">
                <a:solidFill>
                  <a:schemeClr val="tx1">
                    <a:lumMod val="75000"/>
                    <a:lumOff val="25000"/>
                  </a:schemeClr>
                </a:solidFill>
              </a:rPr>
              <a:t>Climate in Ukraine</a:t>
            </a:r>
            <a:endParaRPr lang="ru-RU" dirty="0">
              <a:solidFill>
                <a:schemeClr val="tx1">
                  <a:lumMod val="75000"/>
                  <a:lumOff val="25000"/>
                </a:schemeClr>
              </a:solidFill>
            </a:endParaRPr>
          </a:p>
        </p:txBody>
      </p:sp>
    </p:spTree>
    <p:extLst>
      <p:ext uri="{BB962C8B-B14F-4D97-AF65-F5344CB8AC3E}">
        <p14:creationId xmlns:p14="http://schemas.microsoft.com/office/powerpoint/2010/main" val="93055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C9714C-ECC6-4323-BF5E-1721CC46F8BB}"/>
              </a:ext>
            </a:extLst>
          </p:cNvPr>
          <p:cNvSpPr>
            <a:spLocks noGrp="1"/>
          </p:cNvSpPr>
          <p:nvPr>
            <p:ph type="ctrTitle"/>
          </p:nvPr>
        </p:nvSpPr>
        <p:spPr>
          <a:xfrm>
            <a:off x="5652120" y="627534"/>
            <a:ext cx="2808311" cy="451966"/>
          </a:xfrm>
        </p:spPr>
        <p:txBody>
          <a:bodyPr/>
          <a:lstStyle/>
          <a:p>
            <a:r>
              <a:rPr lang="en-US" dirty="0">
                <a:solidFill>
                  <a:schemeClr val="tx1">
                    <a:lumMod val="75000"/>
                    <a:lumOff val="25000"/>
                  </a:schemeClr>
                </a:solidFill>
              </a:rPr>
              <a:t>Climate in Ukraine</a:t>
            </a:r>
            <a:endParaRPr lang="ru-UA"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07DCDE7A-B650-493E-8C9F-BDADEAB94C42}"/>
              </a:ext>
            </a:extLst>
          </p:cNvPr>
          <p:cNvSpPr txBox="1">
            <a:spLocks/>
          </p:cNvSpPr>
          <p:nvPr/>
        </p:nvSpPr>
        <p:spPr>
          <a:xfrm>
            <a:off x="683568" y="3075806"/>
            <a:ext cx="3960440" cy="1656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most parts of Ukraine, the climate is moderately continental. There are four climatic regions in Ukraine - Northern, Southern, Mediterranean, and Mountain.</a:t>
            </a:r>
          </a:p>
        </p:txBody>
      </p:sp>
      <p:pic>
        <p:nvPicPr>
          <p:cNvPr id="4" name="Picture 4" descr="C:\Users\NATALY\Desktop\климат в украине\pole.jpg">
            <a:extLst>
              <a:ext uri="{FF2B5EF4-FFF2-40B4-BE49-F238E27FC236}">
                <a16:creationId xmlns:a16="http://schemas.microsoft.com/office/drawing/2014/main" id="{0BDE8675-97FB-44D6-9AC4-8F5942FE6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5536" y="339502"/>
            <a:ext cx="4032448" cy="2640671"/>
          </a:xfrm>
          <a:prstGeom prst="rect">
            <a:avLst/>
          </a:prstGeom>
          <a:noFill/>
        </p:spPr>
      </p:pic>
      <p:pic>
        <p:nvPicPr>
          <p:cNvPr id="5" name="Picture 5" descr="C:\Users\NATALY\Desktop\климат в украине\лес1.jpg">
            <a:extLst>
              <a:ext uri="{FF2B5EF4-FFF2-40B4-BE49-F238E27FC236}">
                <a16:creationId xmlns:a16="http://schemas.microsoft.com/office/drawing/2014/main" id="{FACF775A-9E99-4498-A805-6D05D5EC2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02386"/>
            <a:ext cx="3745685" cy="27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88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C528A2-A430-479E-A179-65B923FFD632}"/>
              </a:ext>
            </a:extLst>
          </p:cNvPr>
          <p:cNvSpPr>
            <a:spLocks noGrp="1"/>
          </p:cNvSpPr>
          <p:nvPr>
            <p:ph type="ctrTitle"/>
          </p:nvPr>
        </p:nvSpPr>
        <p:spPr>
          <a:xfrm>
            <a:off x="827584" y="402150"/>
            <a:ext cx="3936966" cy="513416"/>
          </a:xfrm>
        </p:spPr>
        <p:txBody>
          <a:bodyPr/>
          <a:lstStyle/>
          <a:p>
            <a:r>
              <a:rPr lang="en-US" sz="2400" dirty="0">
                <a:solidFill>
                  <a:schemeClr val="tx1">
                    <a:lumMod val="75000"/>
                    <a:lumOff val="25000"/>
                  </a:schemeClr>
                </a:solidFill>
              </a:rPr>
              <a:t>Climate in Ukraine</a:t>
            </a:r>
            <a:endParaRPr lang="ru-UA" sz="2400"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367D01F0-F166-4941-982C-62D2E5DEEF56}"/>
              </a:ext>
            </a:extLst>
          </p:cNvPr>
          <p:cNvSpPr txBox="1">
            <a:spLocks/>
          </p:cNvSpPr>
          <p:nvPr/>
        </p:nvSpPr>
        <p:spPr>
          <a:xfrm>
            <a:off x="827584" y="1203598"/>
            <a:ext cx="3936966" cy="7200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the North, the average temperature in January is from −6.5° to −8°С, in July - from +15.5° to +20.5°С.</a:t>
            </a:r>
          </a:p>
        </p:txBody>
      </p:sp>
      <p:sp>
        <p:nvSpPr>
          <p:cNvPr id="4" name="Google Shape;173;p20">
            <a:extLst>
              <a:ext uri="{FF2B5EF4-FFF2-40B4-BE49-F238E27FC236}">
                <a16:creationId xmlns:a16="http://schemas.microsoft.com/office/drawing/2014/main" id="{FA3215B9-5CFF-4162-A519-023F7EDFC72B}"/>
              </a:ext>
            </a:extLst>
          </p:cNvPr>
          <p:cNvSpPr txBox="1">
            <a:spLocks/>
          </p:cNvSpPr>
          <p:nvPr/>
        </p:nvSpPr>
        <p:spPr>
          <a:xfrm>
            <a:off x="4932040" y="3553235"/>
            <a:ext cx="3744416" cy="7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In the South, the average temperature in January is from −2° to −7°С, in July - from +21.5° to +30°С.</a:t>
            </a:r>
          </a:p>
        </p:txBody>
      </p:sp>
      <p:pic>
        <p:nvPicPr>
          <p:cNvPr id="5" name="Picture 2" descr="C:\Users\NATALY\Desktop\климат в украине\noviy_god_ekskursii.jpg">
            <a:extLst>
              <a:ext uri="{FF2B5EF4-FFF2-40B4-BE49-F238E27FC236}">
                <a16:creationId xmlns:a16="http://schemas.microsoft.com/office/drawing/2014/main" id="{D686CC88-FCBB-47AF-8A6A-2A9CE577C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04048" y="402150"/>
            <a:ext cx="3744416" cy="2871207"/>
          </a:xfrm>
          <a:prstGeom prst="rect">
            <a:avLst/>
          </a:prstGeom>
          <a:noFill/>
        </p:spPr>
      </p:pic>
      <p:pic>
        <p:nvPicPr>
          <p:cNvPr id="6" name="Picture 4" descr="C:\Users\NATALY\Desktop\климат в украине\entry1008287099.JPG">
            <a:extLst>
              <a:ext uri="{FF2B5EF4-FFF2-40B4-BE49-F238E27FC236}">
                <a16:creationId xmlns:a16="http://schemas.microsoft.com/office/drawing/2014/main" id="{AB962B33-E44D-475B-9564-0024A0649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14" y="2406602"/>
            <a:ext cx="4196093" cy="235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39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ECBF49-BEB4-480F-917B-BF3CE55B0AF2}"/>
              </a:ext>
            </a:extLst>
          </p:cNvPr>
          <p:cNvSpPr>
            <a:spLocks noGrp="1"/>
          </p:cNvSpPr>
          <p:nvPr>
            <p:ph type="ctrTitle"/>
          </p:nvPr>
        </p:nvSpPr>
        <p:spPr>
          <a:xfrm>
            <a:off x="5868143" y="509190"/>
            <a:ext cx="2520281" cy="576064"/>
          </a:xfrm>
        </p:spPr>
        <p:txBody>
          <a:bodyPr/>
          <a:lstStyle/>
          <a:p>
            <a:r>
              <a:rPr lang="en-US" dirty="0">
                <a:solidFill>
                  <a:schemeClr val="tx1">
                    <a:lumMod val="75000"/>
                    <a:lumOff val="25000"/>
                  </a:schemeClr>
                </a:solidFill>
              </a:rPr>
              <a:t>Climate in Ukraine</a:t>
            </a:r>
            <a:endParaRPr lang="ru-UA"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617E42E9-4E90-42D0-BEA4-2497CA70C5A1}"/>
              </a:ext>
            </a:extLst>
          </p:cNvPr>
          <p:cNvSpPr txBox="1">
            <a:spLocks/>
          </p:cNvSpPr>
          <p:nvPr/>
        </p:nvSpPr>
        <p:spPr>
          <a:xfrm>
            <a:off x="5796135" y="1455678"/>
            <a:ext cx="2592289" cy="9211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Mountainous climatic region - Ukrainian Carpathians. The average annual temperature is low: in the Carpathians, it is +4.5°С.</a:t>
            </a:r>
          </a:p>
        </p:txBody>
      </p:sp>
      <p:pic>
        <p:nvPicPr>
          <p:cNvPr id="4" name="Picture 2" descr="C:\Users\NATALY\Desktop\климат в украине\kar-tur.jpg">
            <a:extLst>
              <a:ext uri="{FF2B5EF4-FFF2-40B4-BE49-F238E27FC236}">
                <a16:creationId xmlns:a16="http://schemas.microsoft.com/office/drawing/2014/main" id="{4D34FDF2-DC1D-48F3-8E72-91D20CB81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3568" y="2745188"/>
            <a:ext cx="3240360" cy="2029198"/>
          </a:xfrm>
          <a:prstGeom prst="rect">
            <a:avLst/>
          </a:prstGeom>
          <a:noFill/>
        </p:spPr>
      </p:pic>
      <p:pic>
        <p:nvPicPr>
          <p:cNvPr id="5" name="Picture 3" descr="C:\Users\NATALY\Desktop\климат в украине\41654422.jpg">
            <a:extLst>
              <a:ext uri="{FF2B5EF4-FFF2-40B4-BE49-F238E27FC236}">
                <a16:creationId xmlns:a16="http://schemas.microsoft.com/office/drawing/2014/main" id="{DD6DE72D-F92B-4D98-BC8F-D95CACFD2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0" y="2571750"/>
            <a:ext cx="3582389" cy="2245018"/>
          </a:xfrm>
          <a:prstGeom prst="rect">
            <a:avLst/>
          </a:prstGeom>
          <a:noFill/>
        </p:spPr>
      </p:pic>
      <p:pic>
        <p:nvPicPr>
          <p:cNvPr id="6" name="Picture 6" descr="C:\Users\NATALY\Desktop\климат в украине\03-na-gore-breskul-chernogorckiy-hreber.jpg">
            <a:extLst>
              <a:ext uri="{FF2B5EF4-FFF2-40B4-BE49-F238E27FC236}">
                <a16:creationId xmlns:a16="http://schemas.microsoft.com/office/drawing/2014/main" id="{8938923C-256C-4292-99B8-33A96DEA1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66" y="509190"/>
            <a:ext cx="4882142" cy="195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68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267E6D-30F1-40BA-AC80-447A3630D25B}"/>
              </a:ext>
            </a:extLst>
          </p:cNvPr>
          <p:cNvSpPr>
            <a:spLocks noGrp="1"/>
          </p:cNvSpPr>
          <p:nvPr>
            <p:ph type="ctrTitle"/>
          </p:nvPr>
        </p:nvSpPr>
        <p:spPr>
          <a:xfrm>
            <a:off x="899592" y="391405"/>
            <a:ext cx="3864958" cy="395867"/>
          </a:xfrm>
        </p:spPr>
        <p:txBody>
          <a:bodyPr/>
          <a:lstStyle/>
          <a:p>
            <a:r>
              <a:rPr lang="en-US" dirty="0">
                <a:solidFill>
                  <a:schemeClr val="tx1">
                    <a:lumMod val="75000"/>
                    <a:lumOff val="25000"/>
                  </a:schemeClr>
                </a:solidFill>
              </a:rPr>
              <a:t>Climate in Ukraine</a:t>
            </a:r>
            <a:endParaRPr lang="ru-UA"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9D6205AE-1AE7-4B45-AEA2-D93974D6185B}"/>
              </a:ext>
            </a:extLst>
          </p:cNvPr>
          <p:cNvSpPr txBox="1">
            <a:spLocks/>
          </p:cNvSpPr>
          <p:nvPr/>
        </p:nvSpPr>
        <p:spPr>
          <a:xfrm>
            <a:off x="899592" y="4185678"/>
            <a:ext cx="3384376" cy="7200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Winters in the Carpathians are snowy, and snow lies from October to May.</a:t>
            </a:r>
          </a:p>
        </p:txBody>
      </p:sp>
      <p:pic>
        <p:nvPicPr>
          <p:cNvPr id="4" name="Picture 5" descr="C:\Users\NATALY\Desktop\климат в украине\2_d1cb3.jpg">
            <a:extLst>
              <a:ext uri="{FF2B5EF4-FFF2-40B4-BE49-F238E27FC236}">
                <a16:creationId xmlns:a16="http://schemas.microsoft.com/office/drawing/2014/main" id="{5B934DC5-18F6-4446-99D6-E79B32AF5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1560" y="1046245"/>
            <a:ext cx="3830459" cy="2872844"/>
          </a:xfrm>
          <a:prstGeom prst="rect">
            <a:avLst/>
          </a:prstGeom>
          <a:noFill/>
        </p:spPr>
      </p:pic>
      <p:pic>
        <p:nvPicPr>
          <p:cNvPr id="5" name="Picture 6" descr="C:\Users\NATALY\Desktop\климат в украине\buk.jpg">
            <a:extLst>
              <a:ext uri="{FF2B5EF4-FFF2-40B4-BE49-F238E27FC236}">
                <a16:creationId xmlns:a16="http://schemas.microsoft.com/office/drawing/2014/main" id="{51B33BD5-DBBB-4213-B97E-4555A323F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449891"/>
            <a:ext cx="3927252" cy="245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Users\NATALY\Desktop\климат в украине\bukovel_2016.jpg">
            <a:extLst>
              <a:ext uri="{FF2B5EF4-FFF2-40B4-BE49-F238E27FC236}">
                <a16:creationId xmlns:a16="http://schemas.microsoft.com/office/drawing/2014/main" id="{D43AC9B0-743E-472E-B3A3-BD938870F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66158"/>
            <a:ext cx="2906773" cy="193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337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C6BA6-D173-431F-A839-2A1A6EB55868}"/>
              </a:ext>
            </a:extLst>
          </p:cNvPr>
          <p:cNvSpPr>
            <a:spLocks noGrp="1"/>
          </p:cNvSpPr>
          <p:nvPr>
            <p:ph type="ctrTitle"/>
          </p:nvPr>
        </p:nvSpPr>
        <p:spPr>
          <a:xfrm>
            <a:off x="5724128" y="602691"/>
            <a:ext cx="2736304" cy="432047"/>
          </a:xfrm>
        </p:spPr>
        <p:txBody>
          <a:bodyPr/>
          <a:lstStyle/>
          <a:p>
            <a:r>
              <a:rPr lang="en-US" dirty="0">
                <a:solidFill>
                  <a:schemeClr val="tx1">
                    <a:lumMod val="75000"/>
                    <a:lumOff val="25000"/>
                  </a:schemeClr>
                </a:solidFill>
              </a:rPr>
              <a:t>Climate in Ukraine</a:t>
            </a:r>
            <a:endParaRPr lang="ru-UA" dirty="0">
              <a:solidFill>
                <a:schemeClr val="tx1">
                  <a:lumMod val="75000"/>
                  <a:lumOff val="25000"/>
                </a:schemeClr>
              </a:solidFill>
            </a:endParaRPr>
          </a:p>
        </p:txBody>
      </p:sp>
      <p:sp>
        <p:nvSpPr>
          <p:cNvPr id="3" name="Google Shape;173;p20">
            <a:extLst>
              <a:ext uri="{FF2B5EF4-FFF2-40B4-BE49-F238E27FC236}">
                <a16:creationId xmlns:a16="http://schemas.microsoft.com/office/drawing/2014/main" id="{65B62BAC-EEDC-4AFE-8651-2632F65FFAAC}"/>
              </a:ext>
            </a:extLst>
          </p:cNvPr>
          <p:cNvSpPr txBox="1">
            <a:spLocks/>
          </p:cNvSpPr>
          <p:nvPr/>
        </p:nvSpPr>
        <p:spPr>
          <a:xfrm>
            <a:off x="4644008" y="1216800"/>
            <a:ext cx="3096344" cy="5745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climate on the southern coast of Crimea is subtropical.</a:t>
            </a:r>
          </a:p>
        </p:txBody>
      </p:sp>
      <p:pic>
        <p:nvPicPr>
          <p:cNvPr id="4" name="Picture 4" descr="C:\Users\NATALY\Desktop\чудеса Украины\4_19_adalary.jpg">
            <a:extLst>
              <a:ext uri="{FF2B5EF4-FFF2-40B4-BE49-F238E27FC236}">
                <a16:creationId xmlns:a16="http://schemas.microsoft.com/office/drawing/2014/main" id="{D4AE6FB7-1D0B-4F14-A3AC-5F8DF2890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5536" y="411509"/>
            <a:ext cx="3744416" cy="2430141"/>
          </a:xfrm>
          <a:prstGeom prst="rect">
            <a:avLst/>
          </a:prstGeom>
          <a:noFill/>
        </p:spPr>
      </p:pic>
      <p:pic>
        <p:nvPicPr>
          <p:cNvPr id="5" name="Picture 5" descr="C:\Users\NATALY\Desktop\чудеса Украины\10154437_695166870529648_5714709847207067074_n.jpg">
            <a:extLst>
              <a:ext uri="{FF2B5EF4-FFF2-40B4-BE49-F238E27FC236}">
                <a16:creationId xmlns:a16="http://schemas.microsoft.com/office/drawing/2014/main" id="{215EB3B6-DBB0-4FE7-8387-7424E7F41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99992" y="1973366"/>
            <a:ext cx="4265731" cy="2817023"/>
          </a:xfrm>
          <a:prstGeom prst="rect">
            <a:avLst/>
          </a:prstGeom>
          <a:noFill/>
        </p:spPr>
      </p:pic>
      <p:pic>
        <p:nvPicPr>
          <p:cNvPr id="6" name="Picture 6" descr="C:\Users\NATALY\Desktop\чудеса Украины\park.jpg">
            <a:extLst>
              <a:ext uri="{FF2B5EF4-FFF2-40B4-BE49-F238E27FC236}">
                <a16:creationId xmlns:a16="http://schemas.microsoft.com/office/drawing/2014/main" id="{03E1BF1B-1ABE-4DCE-91F3-C3D062BBF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94" y="3024120"/>
            <a:ext cx="2755500" cy="170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01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85"/>
        <p:cNvGrpSpPr/>
        <p:nvPr/>
      </p:nvGrpSpPr>
      <p:grpSpPr>
        <a:xfrm>
          <a:off x="0" y="0"/>
          <a:ext cx="0" cy="0"/>
          <a:chOff x="0" y="0"/>
          <a:chExt cx="0" cy="0"/>
        </a:xfrm>
      </p:grpSpPr>
      <p:grpSp>
        <p:nvGrpSpPr>
          <p:cNvPr id="7" name="Группа 6">
            <a:extLst>
              <a:ext uri="{FF2B5EF4-FFF2-40B4-BE49-F238E27FC236}">
                <a16:creationId xmlns:a16="http://schemas.microsoft.com/office/drawing/2014/main" id="{CCCBB5FE-C953-4B50-9F7B-241846F236CF}"/>
              </a:ext>
            </a:extLst>
          </p:cNvPr>
          <p:cNvGrpSpPr/>
          <p:nvPr/>
        </p:nvGrpSpPr>
        <p:grpSpPr>
          <a:xfrm>
            <a:off x="611560" y="1419622"/>
            <a:ext cx="3542680" cy="3294650"/>
            <a:chOff x="9828584" y="4077483"/>
            <a:chExt cx="3542680" cy="3294650"/>
          </a:xfrm>
        </p:grpSpPr>
        <p:sp>
          <p:nvSpPr>
            <p:cNvPr id="15" name="Google Shape;574;p49">
              <a:extLst>
                <a:ext uri="{FF2B5EF4-FFF2-40B4-BE49-F238E27FC236}">
                  <a16:creationId xmlns:a16="http://schemas.microsoft.com/office/drawing/2014/main" id="{1A0FED52-D6BE-46DF-83F8-939A6EF9CC80}"/>
                </a:ext>
              </a:extLst>
            </p:cNvPr>
            <p:cNvSpPr txBox="1">
              <a:spLocks/>
            </p:cNvSpPr>
            <p:nvPr/>
          </p:nvSpPr>
          <p:spPr>
            <a:xfrm>
              <a:off x="9828584" y="4444447"/>
              <a:ext cx="3542680" cy="2927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Does anyone have any questions?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Follow Us on Social Media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dec.ipig@opu.ua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fspirki.opu.ua</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facebook.com/IPIG.ONPU</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Project manager: lebedmy@gmail.com</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endParaRP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0" i="0" u="none" strike="noStrike" kern="0" cap="none" spc="0" normalizeH="0" baseline="0" noProof="0" dirty="0">
                  <a:ln>
                    <a:noFill/>
                  </a:ln>
                  <a:solidFill>
                    <a:srgbClr val="000000">
                      <a:lumMod val="75000"/>
                      <a:lumOff val="25000"/>
                    </a:srgbClr>
                  </a:solidFill>
                  <a:effectLst/>
                  <a:uLnTx/>
                  <a:uFillTx/>
                  <a:latin typeface="Zilla Slab Light"/>
                  <a:ea typeface="Zilla Slab Light"/>
                  <a:sym typeface="Zilla Slab Light"/>
                </a:rPr>
                <a:t>The presentation was prepared by:</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1" i="0" u="none" strike="noStrike" kern="0" cap="none" spc="0" normalizeH="0" baseline="0" noProof="0" dirty="0" err="1">
                  <a:ln>
                    <a:noFill/>
                  </a:ln>
                  <a:solidFill>
                    <a:srgbClr val="000000">
                      <a:lumMod val="75000"/>
                      <a:lumOff val="25000"/>
                    </a:srgbClr>
                  </a:solidFill>
                  <a:effectLst/>
                  <a:uLnTx/>
                  <a:uFillTx/>
                  <a:latin typeface="Zilla Slab Light" pitchFamily="2" charset="0"/>
                  <a:ea typeface="Zilla Slab Light" pitchFamily="2" charset="0"/>
                  <a:sym typeface="Zilla Slab Light"/>
                </a:rPr>
                <a:t>Saveliev</a:t>
              </a:r>
              <a:r>
                <a:rPr kumimoji="0" lang="en-US" sz="1200" b="1"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A. A.</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Dean of the </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cs typeface="Catamaran Thin" panose="020B0604020202020204" charset="0"/>
                  <a:sym typeface="Zilla Slab Light"/>
                </a:rPr>
                <a:t>Educational Institute of Foreign Citizens Training</a:t>
              </a:r>
            </a:p>
            <a:p>
              <a:pPr marL="0" marR="0" lvl="0" indent="0" algn="l" defTabSz="914400" rtl="0" eaLnBrk="1" fontAlgn="auto" latinLnBrk="0" hangingPunct="1">
                <a:lnSpc>
                  <a:spcPct val="100000"/>
                </a:lnSpc>
                <a:spcBef>
                  <a:spcPts val="0"/>
                </a:spcBef>
                <a:spcAft>
                  <a:spcPts val="0"/>
                </a:spcAft>
                <a:buClr>
                  <a:srgbClr val="666666"/>
                </a:buClr>
                <a:buSzPts val="1100"/>
                <a:buFont typeface="Zilla Slab Light"/>
                <a:buNone/>
                <a:tabLst/>
                <a:defRPr/>
              </a:pPr>
              <a:r>
                <a:rPr kumimoji="0" lang="en-US" sz="1200" b="1"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Kunitsyn M. V.</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rPr>
                <a:t>, Deputy Dean of the </a:t>
              </a:r>
              <a:r>
                <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cs typeface="Catamaran Thin" panose="020B0604020202020204" charset="0"/>
                  <a:sym typeface="Zilla Slab Light"/>
                </a:rPr>
                <a:t>Educational Institute of Foreign Citizens Training</a:t>
              </a:r>
              <a:endParaRPr kumimoji="0" lang="en-US" sz="1200" b="0" i="0" u="none" strike="noStrike" kern="0" cap="none" spc="0" normalizeH="0" baseline="0" noProof="0" dirty="0">
                <a:ln>
                  <a:noFill/>
                </a:ln>
                <a:solidFill>
                  <a:srgbClr val="000000">
                    <a:lumMod val="75000"/>
                    <a:lumOff val="25000"/>
                  </a:srgbClr>
                </a:solidFill>
                <a:effectLst/>
                <a:uLnTx/>
                <a:uFillTx/>
                <a:latin typeface="Zilla Slab Light" pitchFamily="2" charset="0"/>
                <a:ea typeface="Zilla Slab Light" pitchFamily="2" charset="0"/>
                <a:sym typeface="Zilla Slab Light"/>
              </a:endParaRPr>
            </a:p>
          </p:txBody>
        </p:sp>
        <p:sp>
          <p:nvSpPr>
            <p:cNvPr id="16" name="Google Shape;575;p49">
              <a:extLst>
                <a:ext uri="{FF2B5EF4-FFF2-40B4-BE49-F238E27FC236}">
                  <a16:creationId xmlns:a16="http://schemas.microsoft.com/office/drawing/2014/main" id="{083043D8-8C80-42EA-993B-F86427AA7AB0}"/>
                </a:ext>
              </a:extLst>
            </p:cNvPr>
            <p:cNvSpPr txBox="1">
              <a:spLocks/>
            </p:cNvSpPr>
            <p:nvPr/>
          </p:nvSpPr>
          <p:spPr>
            <a:xfrm>
              <a:off x="9828584" y="4077483"/>
              <a:ext cx="2607300" cy="46773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6666"/>
                </a:buClr>
                <a:buSzPts val="3600"/>
                <a:buFont typeface="Barlow Semi Condensed Medium"/>
                <a:buNone/>
                <a:defRPr sz="3600" b="0" i="0" u="none" strike="noStrike" cap="none">
                  <a:solidFill>
                    <a:srgbClr val="666666"/>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2pPr>
              <a:lvl3pPr marR="0" lvl="2"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3pPr>
              <a:lvl4pPr marR="0" lvl="3"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4pPr>
              <a:lvl5pPr marR="0" lvl="4"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5pPr>
              <a:lvl6pPr marR="0" lvl="5"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6pPr>
              <a:lvl7pPr marR="0" lvl="6"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7pPr>
              <a:lvl8pPr marR="0" lvl="7"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8pPr>
              <a:lvl9pPr marR="0" lvl="8" algn="ctr" rtl="0">
                <a:lnSpc>
                  <a:spcPct val="100000"/>
                </a:lnSpc>
                <a:spcBef>
                  <a:spcPts val="0"/>
                </a:spcBef>
                <a:spcAft>
                  <a:spcPts val="0"/>
                </a:spcAft>
                <a:buClr>
                  <a:srgbClr val="666666"/>
                </a:buClr>
                <a:buSzPts val="3600"/>
                <a:buFont typeface="Barlow Semi Condensed"/>
                <a:buNone/>
                <a:defRPr sz="3600" b="0" i="0" u="none" strike="noStrike" cap="none">
                  <a:solidFill>
                    <a:srgbClr val="666666"/>
                  </a:solidFill>
                  <a:latin typeface="Barlow Semi Condensed"/>
                  <a:ea typeface="Barlow Semi Condensed"/>
                  <a:cs typeface="Barlow Semi Condensed"/>
                  <a:sym typeface="Barlow Semi Condensed"/>
                </a:defRPr>
              </a:lvl9pPr>
            </a:lstStyle>
            <a:p>
              <a:pPr marL="0" marR="0" lvl="0" indent="0" algn="l" defTabSz="914400" rtl="0" eaLnBrk="1" fontAlgn="auto" latinLnBrk="0" hangingPunct="1">
                <a:lnSpc>
                  <a:spcPct val="100000"/>
                </a:lnSpc>
                <a:spcBef>
                  <a:spcPts val="0"/>
                </a:spcBef>
                <a:spcAft>
                  <a:spcPts val="0"/>
                </a:spcAft>
                <a:buClr>
                  <a:srgbClr val="666666"/>
                </a:buClr>
                <a:buSzPts val="3600"/>
                <a:buFont typeface="Barlow Semi Condensed Medium"/>
                <a:buNone/>
                <a:tabLst/>
                <a:defRPr/>
              </a:pPr>
              <a:r>
                <a:rPr kumimoji="0" lang="en-US" sz="3000" b="0" i="0" u="none" strike="noStrike" kern="0" cap="none" spc="0" normalizeH="0" baseline="0" noProof="0" dirty="0">
                  <a:ln>
                    <a:noFill/>
                  </a:ln>
                  <a:solidFill>
                    <a:srgbClr val="000000">
                      <a:lumMod val="75000"/>
                      <a:lumOff val="25000"/>
                    </a:srgbClr>
                  </a:solidFill>
                  <a:effectLst/>
                  <a:uLnTx/>
                  <a:uFillTx/>
                  <a:latin typeface="Barlow Semi Condensed Medium"/>
                  <a:sym typeface="Barlow Semi Condensed Medium"/>
                </a:rPr>
                <a:t>THANKS</a:t>
              </a:r>
            </a:p>
          </p:txBody>
        </p:sp>
      </p:grpSp>
      <p:grpSp>
        <p:nvGrpSpPr>
          <p:cNvPr id="20" name="Группа 19">
            <a:extLst>
              <a:ext uri="{FF2B5EF4-FFF2-40B4-BE49-F238E27FC236}">
                <a16:creationId xmlns:a16="http://schemas.microsoft.com/office/drawing/2014/main" id="{69B6327B-BD6E-489F-AA80-FE7098FD607B}"/>
              </a:ext>
            </a:extLst>
          </p:cNvPr>
          <p:cNvGrpSpPr/>
          <p:nvPr/>
        </p:nvGrpSpPr>
        <p:grpSpPr>
          <a:xfrm>
            <a:off x="755576" y="4728336"/>
            <a:ext cx="1250201" cy="295690"/>
            <a:chOff x="1730542" y="120115"/>
            <a:chExt cx="2869598" cy="678700"/>
          </a:xfrm>
        </p:grpSpPr>
        <p:pic>
          <p:nvPicPr>
            <p:cNvPr id="21" name="Рисунок 20">
              <a:extLst>
                <a:ext uri="{FF2B5EF4-FFF2-40B4-BE49-F238E27FC236}">
                  <a16:creationId xmlns:a16="http://schemas.microsoft.com/office/drawing/2014/main" id="{7320FC81-241A-4982-8F51-6D956DDC1B55}"/>
                </a:ext>
              </a:extLst>
            </p:cNvPr>
            <p:cNvPicPr>
              <a:picLocks noChangeAspect="1"/>
            </p:cNvPicPr>
            <p:nvPr/>
          </p:nvPicPr>
          <p:blipFill>
            <a:blip r:embed="rId4"/>
            <a:stretch>
              <a:fillRect/>
            </a:stretch>
          </p:blipFill>
          <p:spPr>
            <a:xfrm>
              <a:off x="2521618" y="126409"/>
              <a:ext cx="666112" cy="666112"/>
            </a:xfrm>
            <a:prstGeom prst="rect">
              <a:avLst/>
            </a:prstGeom>
          </p:spPr>
        </p:pic>
        <p:pic>
          <p:nvPicPr>
            <p:cNvPr id="22" name="Рисунок 21">
              <a:extLst>
                <a:ext uri="{FF2B5EF4-FFF2-40B4-BE49-F238E27FC236}">
                  <a16:creationId xmlns:a16="http://schemas.microsoft.com/office/drawing/2014/main" id="{AFB397E0-C5BA-4F4E-A7E8-036D05373A99}"/>
                </a:ext>
              </a:extLst>
            </p:cNvPr>
            <p:cNvPicPr>
              <a:picLocks noChangeAspect="1"/>
            </p:cNvPicPr>
            <p:nvPr/>
          </p:nvPicPr>
          <p:blipFill>
            <a:blip r:embed="rId5"/>
            <a:stretch>
              <a:fillRect/>
            </a:stretch>
          </p:blipFill>
          <p:spPr>
            <a:xfrm>
              <a:off x="3312694" y="120115"/>
              <a:ext cx="565209" cy="678700"/>
            </a:xfrm>
            <a:prstGeom prst="rect">
              <a:avLst/>
            </a:prstGeom>
          </p:spPr>
        </p:pic>
        <p:pic>
          <p:nvPicPr>
            <p:cNvPr id="23" name="Рисунок 22">
              <a:extLst>
                <a:ext uri="{FF2B5EF4-FFF2-40B4-BE49-F238E27FC236}">
                  <a16:creationId xmlns:a16="http://schemas.microsoft.com/office/drawing/2014/main" id="{ECE7F715-374B-4A2C-A816-9FD0859C2652}"/>
                </a:ext>
              </a:extLst>
            </p:cNvPr>
            <p:cNvPicPr>
              <a:picLocks noChangeAspect="1"/>
            </p:cNvPicPr>
            <p:nvPr/>
          </p:nvPicPr>
          <p:blipFill>
            <a:blip r:embed="rId6"/>
            <a:stretch>
              <a:fillRect/>
            </a:stretch>
          </p:blipFill>
          <p:spPr>
            <a:xfrm>
              <a:off x="4002867" y="126409"/>
              <a:ext cx="597273" cy="666112"/>
            </a:xfrm>
            <a:prstGeom prst="rect">
              <a:avLst/>
            </a:prstGeom>
          </p:spPr>
        </p:pic>
        <p:pic>
          <p:nvPicPr>
            <p:cNvPr id="24" name="Рисунок 23">
              <a:extLst>
                <a:ext uri="{FF2B5EF4-FFF2-40B4-BE49-F238E27FC236}">
                  <a16:creationId xmlns:a16="http://schemas.microsoft.com/office/drawing/2014/main" id="{1562D5DB-E587-411D-B393-266D70BAE208}"/>
                </a:ext>
              </a:extLst>
            </p:cNvPr>
            <p:cNvPicPr>
              <a:picLocks noChangeAspect="1"/>
            </p:cNvPicPr>
            <p:nvPr/>
          </p:nvPicPr>
          <p:blipFill>
            <a:blip r:embed="rId7"/>
            <a:stretch>
              <a:fillRect/>
            </a:stretch>
          </p:blipFill>
          <p:spPr>
            <a:xfrm>
              <a:off x="1730542" y="126409"/>
              <a:ext cx="666112" cy="666112"/>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1081955" y="1545450"/>
            <a:ext cx="3130005" cy="2052600"/>
          </a:xfrm>
        </p:spPr>
        <p:txBody>
          <a:bodyPr/>
          <a:lstStyle/>
          <a:p>
            <a:r>
              <a:rPr lang="en-US" dirty="0">
                <a:solidFill>
                  <a:schemeClr val="tx1">
                    <a:lumMod val="75000"/>
                    <a:lumOff val="25000"/>
                  </a:schemeClr>
                </a:solidFill>
              </a:rPr>
              <a:t>Geography of Ukraine</a:t>
            </a:r>
            <a:endParaRPr lang="ru-RU" dirty="0">
              <a:solidFill>
                <a:schemeClr val="tx1">
                  <a:lumMod val="75000"/>
                  <a:lumOff val="25000"/>
                </a:schemeClr>
              </a:solidFill>
            </a:endParaRPr>
          </a:p>
        </p:txBody>
      </p:sp>
    </p:spTree>
    <p:extLst>
      <p:ext uri="{BB962C8B-B14F-4D97-AF65-F5344CB8AC3E}">
        <p14:creationId xmlns:p14="http://schemas.microsoft.com/office/powerpoint/2010/main" val="85434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78562"/>
            <a:ext cx="4132500" cy="432048"/>
          </a:xfrm>
        </p:spPr>
        <p:txBody>
          <a:bodyPr/>
          <a:lstStyle/>
          <a:p>
            <a:r>
              <a:rPr lang="en-US" dirty="0">
                <a:solidFill>
                  <a:schemeClr val="tx1">
                    <a:lumMod val="75000"/>
                    <a:lumOff val="25000"/>
                  </a:schemeClr>
                </a:solidFill>
              </a:rPr>
              <a:t>Ukraine on the world map</a:t>
            </a:r>
            <a:endParaRPr lang="ru-RU" dirty="0">
              <a:solidFill>
                <a:schemeClr val="tx1">
                  <a:lumMod val="75000"/>
                  <a:lumOff val="25000"/>
                </a:schemeClr>
              </a:solidFill>
            </a:endParaRPr>
          </a:p>
        </p:txBody>
      </p:sp>
      <p:sp>
        <p:nvSpPr>
          <p:cNvPr id="5" name="Google Shape;173;p20"/>
          <p:cNvSpPr txBox="1">
            <a:spLocks/>
          </p:cNvSpPr>
          <p:nvPr/>
        </p:nvSpPr>
        <p:spPr>
          <a:xfrm>
            <a:off x="6228184" y="1419622"/>
            <a:ext cx="2808312" cy="8334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Ukraine is located in Eastern Europe.</a:t>
            </a:r>
          </a:p>
          <a:p>
            <a:pPr marL="0" indent="0" algn="l"/>
            <a:endParaRPr lang="en-US" dirty="0">
              <a:solidFill>
                <a:schemeClr val="tx1">
                  <a:lumMod val="75000"/>
                  <a:lumOff val="25000"/>
                </a:schemeClr>
              </a:solidFill>
            </a:endParaRPr>
          </a:p>
          <a:p>
            <a:pPr marL="0" indent="0" algn="l"/>
            <a:r>
              <a:rPr lang="en-US" dirty="0">
                <a:solidFill>
                  <a:schemeClr val="tx1">
                    <a:lumMod val="75000"/>
                    <a:lumOff val="25000"/>
                  </a:schemeClr>
                </a:solidFill>
              </a:rPr>
              <a:t>The area of Ukraine is 603,700 square kilometers.</a:t>
            </a:r>
          </a:p>
        </p:txBody>
      </p:sp>
      <p:sp>
        <p:nvSpPr>
          <p:cNvPr id="7" name="Google Shape;173;p20"/>
          <p:cNvSpPr txBox="1">
            <a:spLocks/>
          </p:cNvSpPr>
          <p:nvPr/>
        </p:nvSpPr>
        <p:spPr>
          <a:xfrm>
            <a:off x="6007884" y="3045132"/>
            <a:ext cx="2956604" cy="1542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171450" indent="-171450" algn="l">
              <a:buFont typeface="Arial" pitchFamily="34" charset="0"/>
              <a:buChar char="•"/>
            </a:pPr>
            <a:r>
              <a:rPr lang="en-US" dirty="0">
                <a:solidFill>
                  <a:schemeClr val="tx1">
                    <a:lumMod val="75000"/>
                    <a:lumOff val="25000"/>
                  </a:schemeClr>
                </a:solidFill>
              </a:rPr>
              <a:t>In the North, Ukraine borders Belarus.</a:t>
            </a:r>
          </a:p>
          <a:p>
            <a:pPr marL="171450" indent="-171450" algn="l">
              <a:buFont typeface="Arial" pitchFamily="34" charset="0"/>
              <a:buChar char="•"/>
            </a:pPr>
            <a:r>
              <a:rPr lang="en-US" dirty="0">
                <a:solidFill>
                  <a:schemeClr val="tx1">
                    <a:lumMod val="75000"/>
                    <a:lumOff val="25000"/>
                  </a:schemeClr>
                </a:solidFill>
              </a:rPr>
              <a:t>In the west with Poland, Slovakia, Hungary.</a:t>
            </a:r>
          </a:p>
          <a:p>
            <a:pPr marL="171450" indent="-171450" algn="l">
              <a:buFont typeface="Arial" pitchFamily="34" charset="0"/>
              <a:buChar char="•"/>
            </a:pPr>
            <a:r>
              <a:rPr lang="en-US" dirty="0">
                <a:solidFill>
                  <a:schemeClr val="tx1">
                    <a:lumMod val="75000"/>
                    <a:lumOff val="25000"/>
                  </a:schemeClr>
                </a:solidFill>
              </a:rPr>
              <a:t>In the southwest with Romania and Moldova.</a:t>
            </a:r>
          </a:p>
          <a:p>
            <a:pPr marL="171450" indent="-171450" algn="l">
              <a:buFont typeface="Arial" pitchFamily="34" charset="0"/>
              <a:buChar char="•"/>
            </a:pPr>
            <a:r>
              <a:rPr lang="en-US" dirty="0">
                <a:solidFill>
                  <a:schemeClr val="tx1">
                    <a:lumMod val="75000"/>
                    <a:lumOff val="25000"/>
                  </a:schemeClr>
                </a:solidFill>
              </a:rPr>
              <a:t>In the east - with Russia.</a:t>
            </a:r>
            <a:endParaRPr lang="ru-RU" dirty="0">
              <a:solidFill>
                <a:schemeClr val="tx1">
                  <a:lumMod val="75000"/>
                  <a:lumOff val="25000"/>
                </a:schemeClr>
              </a:solidFill>
            </a:endParaRPr>
          </a:p>
        </p:txBody>
      </p:sp>
      <p:pic>
        <p:nvPicPr>
          <p:cNvPr id="1026" name="Picture 2" descr="C:\Users\Nikols\Desktop\_109224109_ukra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18" y="1419622"/>
            <a:ext cx="567396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1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63888" y="195486"/>
            <a:ext cx="4775077" cy="792088"/>
          </a:xfrm>
        </p:spPr>
        <p:txBody>
          <a:bodyPr/>
          <a:lstStyle/>
          <a:p>
            <a:pPr algn="l"/>
            <a:r>
              <a:rPr lang="en-US" dirty="0">
                <a:solidFill>
                  <a:schemeClr val="tx1">
                    <a:lumMod val="75000"/>
                    <a:lumOff val="25000"/>
                  </a:schemeClr>
                </a:solidFill>
                <a:latin typeface="Barlow Semi Condensed" panose="00000506000000000000" pitchFamily="2" charset="0"/>
              </a:rPr>
              <a:t>In the South, the territory of Ukraine is washed by the Black and Azov Seas.</a:t>
            </a:r>
            <a:endParaRPr lang="ru-RU" dirty="0">
              <a:solidFill>
                <a:schemeClr val="tx1">
                  <a:lumMod val="75000"/>
                  <a:lumOff val="25000"/>
                </a:schemeClr>
              </a:solidFill>
            </a:endParaRPr>
          </a:p>
        </p:txBody>
      </p:sp>
      <p:pic>
        <p:nvPicPr>
          <p:cNvPr id="2051" name="Picture 3" descr="C:\Users\Nikols\Desktop\black-sea-azov-sea-ukraine-russia-turkey-warsaw-institt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94341"/>
            <a:ext cx="4450309" cy="339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50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3;p20"/>
          <p:cNvSpPr txBox="1">
            <a:spLocks/>
          </p:cNvSpPr>
          <p:nvPr/>
        </p:nvSpPr>
        <p:spPr>
          <a:xfrm>
            <a:off x="455296" y="3160049"/>
            <a:ext cx="3888433" cy="5638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area of the Black Sea is 422,000 sq. Km.</a:t>
            </a:r>
          </a:p>
          <a:p>
            <a:pPr marL="0" indent="0" algn="l"/>
            <a:r>
              <a:rPr lang="en-US" dirty="0">
                <a:solidFill>
                  <a:schemeClr val="tx1">
                    <a:lumMod val="75000"/>
                    <a:lumOff val="25000"/>
                  </a:schemeClr>
                </a:solidFill>
              </a:rPr>
              <a:t>The greatest depth is 2245 meters.</a:t>
            </a:r>
          </a:p>
        </p:txBody>
      </p:sp>
      <p:sp>
        <p:nvSpPr>
          <p:cNvPr id="5" name="Google Shape;173;p20"/>
          <p:cNvSpPr txBox="1">
            <a:spLocks/>
          </p:cNvSpPr>
          <p:nvPr/>
        </p:nvSpPr>
        <p:spPr>
          <a:xfrm>
            <a:off x="4716016" y="1275606"/>
            <a:ext cx="3209110" cy="5040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latin typeface="Zilla Slab Light" pitchFamily="2" charset="0"/>
                <a:ea typeface="Zilla Slab Light" pitchFamily="2" charset="0"/>
              </a:rPr>
              <a:t>The area of the Sea of Azov is 37,800 sq. Km. The greatest depth is 13.5 meters.</a:t>
            </a:r>
          </a:p>
        </p:txBody>
      </p:sp>
      <p:pic>
        <p:nvPicPr>
          <p:cNvPr id="6" name="Picture 8" descr="черное мо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86612"/>
            <a:ext cx="3715757" cy="278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аз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9662"/>
            <a:ext cx="4132891" cy="303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77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740191"/>
            <a:ext cx="3886793" cy="720080"/>
          </a:xfrm>
        </p:spPr>
        <p:txBody>
          <a:bodyPr/>
          <a:lstStyle/>
          <a:p>
            <a:r>
              <a:rPr lang="en-US" dirty="0">
                <a:solidFill>
                  <a:schemeClr val="tx1">
                    <a:lumMod val="75000"/>
                    <a:lumOff val="25000"/>
                  </a:schemeClr>
                </a:solidFill>
              </a:rPr>
              <a:t>On the territory of Ukraine, there are mountains, forests, steppes.</a:t>
            </a:r>
            <a:endParaRPr lang="ru-RU" dirty="0">
              <a:solidFill>
                <a:schemeClr val="tx1">
                  <a:lumMod val="75000"/>
                  <a:lumOff val="25000"/>
                </a:schemeClr>
              </a:solidFill>
            </a:endParaRPr>
          </a:p>
        </p:txBody>
      </p:sp>
      <p:pic>
        <p:nvPicPr>
          <p:cNvPr id="3" name="Picture 8" descr="З--Кострич--на--Чорного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9512" y="2080442"/>
            <a:ext cx="4104456" cy="2737917"/>
          </a:xfrm>
          <a:prstGeom prst="rect">
            <a:avLst/>
          </a:prstGeom>
        </p:spPr>
      </p:pic>
      <p:pic>
        <p:nvPicPr>
          <p:cNvPr id="4" name="Picture 9" descr="ле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88024" y="308348"/>
            <a:ext cx="3888432" cy="2303846"/>
          </a:xfrm>
          <a:prstGeom prst="rect">
            <a:avLst/>
          </a:prstGeom>
        </p:spPr>
      </p:pic>
      <p:pic>
        <p:nvPicPr>
          <p:cNvPr id="5" name="Picture 10" descr="степь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788025" y="2792491"/>
            <a:ext cx="3600400" cy="2025867"/>
          </a:xfrm>
          <a:prstGeom prst="rect">
            <a:avLst/>
          </a:prstGeom>
        </p:spPr>
      </p:pic>
    </p:spTree>
    <p:extLst>
      <p:ext uri="{BB962C8B-B14F-4D97-AF65-F5344CB8AC3E}">
        <p14:creationId xmlns:p14="http://schemas.microsoft.com/office/powerpoint/2010/main" val="270695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D0D56D-DBB6-4770-9254-F8A4136E113A}"/>
              </a:ext>
            </a:extLst>
          </p:cNvPr>
          <p:cNvSpPr>
            <a:spLocks noGrp="1"/>
          </p:cNvSpPr>
          <p:nvPr>
            <p:ph type="ctrTitle"/>
          </p:nvPr>
        </p:nvSpPr>
        <p:spPr>
          <a:xfrm>
            <a:off x="827584" y="627534"/>
            <a:ext cx="4392488" cy="864096"/>
          </a:xfrm>
        </p:spPr>
        <p:txBody>
          <a:bodyPr/>
          <a:lstStyle/>
          <a:p>
            <a:r>
              <a:rPr lang="en-US" dirty="0">
                <a:solidFill>
                  <a:schemeClr val="tx1">
                    <a:lumMod val="75000"/>
                    <a:lumOff val="25000"/>
                  </a:schemeClr>
                </a:solidFill>
              </a:rPr>
              <a:t>Most of Ukraine is flat (95%) with beautiful fertile land – chernozem.</a:t>
            </a:r>
            <a:endParaRPr lang="ru-UA" dirty="0">
              <a:solidFill>
                <a:schemeClr val="tx1">
                  <a:lumMod val="75000"/>
                  <a:lumOff val="25000"/>
                </a:schemeClr>
              </a:solidFill>
            </a:endParaRPr>
          </a:p>
        </p:txBody>
      </p:sp>
      <p:pic>
        <p:nvPicPr>
          <p:cNvPr id="3" name="Picture 7" descr="равнины">
            <a:extLst>
              <a:ext uri="{FF2B5EF4-FFF2-40B4-BE49-F238E27FC236}">
                <a16:creationId xmlns:a16="http://schemas.microsoft.com/office/drawing/2014/main" id="{FE3381F4-578C-4A39-9E2A-22303E65C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59582"/>
            <a:ext cx="4100038" cy="27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013">
            <a:extLst>
              <a:ext uri="{FF2B5EF4-FFF2-40B4-BE49-F238E27FC236}">
                <a16:creationId xmlns:a16="http://schemas.microsoft.com/office/drawing/2014/main" id="{EBC9037F-805C-4FB6-ABCB-ACF0D8F67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13294"/>
            <a:ext cx="4036227" cy="261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12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D0D56D-DBB6-4770-9254-F8A4136E113A}"/>
              </a:ext>
            </a:extLst>
          </p:cNvPr>
          <p:cNvSpPr>
            <a:spLocks noGrp="1"/>
          </p:cNvSpPr>
          <p:nvPr>
            <p:ph type="ctrTitle"/>
          </p:nvPr>
        </p:nvSpPr>
        <p:spPr>
          <a:xfrm>
            <a:off x="827584" y="267494"/>
            <a:ext cx="7272808" cy="792086"/>
          </a:xfrm>
        </p:spPr>
        <p:txBody>
          <a:bodyPr/>
          <a:lstStyle/>
          <a:p>
            <a:r>
              <a:rPr lang="en-US" dirty="0">
                <a:solidFill>
                  <a:schemeClr val="tx1">
                    <a:lumMod val="75000"/>
                    <a:lumOff val="25000"/>
                  </a:schemeClr>
                </a:solidFill>
              </a:rPr>
              <a:t>In the west are the hills - the Ukrainian Carpathians, in the South - the Crimean Mountains</a:t>
            </a:r>
            <a:endParaRPr lang="ru-UA" dirty="0">
              <a:solidFill>
                <a:schemeClr val="tx1">
                  <a:lumMod val="75000"/>
                  <a:lumOff val="25000"/>
                </a:schemeClr>
              </a:solidFill>
            </a:endParaRPr>
          </a:p>
        </p:txBody>
      </p:sp>
      <p:sp>
        <p:nvSpPr>
          <p:cNvPr id="5" name="Google Shape;173;p20">
            <a:extLst>
              <a:ext uri="{FF2B5EF4-FFF2-40B4-BE49-F238E27FC236}">
                <a16:creationId xmlns:a16="http://schemas.microsoft.com/office/drawing/2014/main" id="{1B813680-A247-433E-8655-70B400D8EB4C}"/>
              </a:ext>
            </a:extLst>
          </p:cNvPr>
          <p:cNvSpPr txBox="1">
            <a:spLocks/>
          </p:cNvSpPr>
          <p:nvPr/>
        </p:nvSpPr>
        <p:spPr>
          <a:xfrm>
            <a:off x="335040" y="3505935"/>
            <a:ext cx="4092944" cy="722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highest mountain in the Ukrainian Carpathians is </a:t>
            </a:r>
            <a:r>
              <a:rPr lang="en-US" dirty="0" err="1">
                <a:solidFill>
                  <a:schemeClr val="tx1">
                    <a:lumMod val="75000"/>
                    <a:lumOff val="25000"/>
                  </a:schemeClr>
                </a:solidFill>
              </a:rPr>
              <a:t>Hoverla</a:t>
            </a:r>
            <a:r>
              <a:rPr lang="en-US" dirty="0">
                <a:solidFill>
                  <a:schemeClr val="tx1">
                    <a:lumMod val="75000"/>
                    <a:lumOff val="25000"/>
                  </a:schemeClr>
                </a:solidFill>
              </a:rPr>
              <a:t>. Its height is 2061 meters.</a:t>
            </a:r>
          </a:p>
        </p:txBody>
      </p:sp>
      <p:sp>
        <p:nvSpPr>
          <p:cNvPr id="6" name="Google Shape;173;p20">
            <a:extLst>
              <a:ext uri="{FF2B5EF4-FFF2-40B4-BE49-F238E27FC236}">
                <a16:creationId xmlns:a16="http://schemas.microsoft.com/office/drawing/2014/main" id="{069DA931-9B32-4416-98DC-19A0BC9B3C2B}"/>
              </a:ext>
            </a:extLst>
          </p:cNvPr>
          <p:cNvSpPr txBox="1">
            <a:spLocks/>
          </p:cNvSpPr>
          <p:nvPr/>
        </p:nvSpPr>
        <p:spPr>
          <a:xfrm>
            <a:off x="4788024" y="1923679"/>
            <a:ext cx="3456384" cy="5760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1pPr>
            <a:lvl2pPr marL="914400" marR="0" lvl="1"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2pPr>
            <a:lvl3pPr marL="1371600" marR="0" lvl="2"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3pPr>
            <a:lvl4pPr marL="1828800" marR="0" lvl="3"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4pPr>
            <a:lvl5pPr marL="2286000" marR="0" lvl="4" indent="-317500" algn="ctr" rtl="0">
              <a:lnSpc>
                <a:spcPct val="100000"/>
              </a:lnSpc>
              <a:spcBef>
                <a:spcPts val="0"/>
              </a:spcBef>
              <a:spcAft>
                <a:spcPts val="0"/>
              </a:spcAft>
              <a:buClr>
                <a:srgbClr val="666666"/>
              </a:buClr>
              <a:buSzPts val="1400"/>
              <a:buFont typeface="Zilla Slab Light"/>
              <a:buNone/>
              <a:defRPr sz="1400" b="0" i="0" u="none" strike="noStrike" cap="none">
                <a:solidFill>
                  <a:srgbClr val="666666"/>
                </a:solidFill>
                <a:latin typeface="Zilla Slab Light"/>
                <a:ea typeface="Zilla Slab Light"/>
                <a:cs typeface="Zilla Slab Light"/>
                <a:sym typeface="Zilla Slab Light"/>
              </a:defRPr>
            </a:lvl5pPr>
            <a:lvl6pPr marL="2743200" marR="0" lvl="5"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6pPr>
            <a:lvl7pPr marL="3200400" marR="0" lvl="6"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7pPr>
            <a:lvl8pPr marL="3657600" marR="0" lvl="7"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8pPr>
            <a:lvl9pPr marL="4114800" marR="0" lvl="8" indent="-317500" algn="ctr" rtl="0">
              <a:lnSpc>
                <a:spcPct val="100000"/>
              </a:lnSpc>
              <a:spcBef>
                <a:spcPts val="0"/>
              </a:spcBef>
              <a:spcAft>
                <a:spcPts val="0"/>
              </a:spcAft>
              <a:buClr>
                <a:srgbClr val="666666"/>
              </a:buClr>
              <a:buSzPts val="1200"/>
              <a:buFont typeface="Zilla Slab Light"/>
              <a:buNone/>
              <a:defRPr sz="1200" b="0" i="0" u="none" strike="noStrike" cap="none">
                <a:solidFill>
                  <a:srgbClr val="666666"/>
                </a:solidFill>
                <a:latin typeface="Zilla Slab Light"/>
                <a:ea typeface="Zilla Slab Light"/>
                <a:cs typeface="Zilla Slab Light"/>
                <a:sym typeface="Zilla Slab Light"/>
              </a:defRPr>
            </a:lvl9pPr>
          </a:lstStyle>
          <a:p>
            <a:pPr marL="0" indent="0" algn="l"/>
            <a:r>
              <a:rPr lang="en-US" dirty="0">
                <a:solidFill>
                  <a:schemeClr val="tx1">
                    <a:lumMod val="75000"/>
                    <a:lumOff val="25000"/>
                  </a:schemeClr>
                </a:solidFill>
              </a:rPr>
              <a:t>The highest mountain in the Crimean mountains is Roman-</a:t>
            </a:r>
            <a:r>
              <a:rPr lang="en-US" dirty="0" err="1">
                <a:solidFill>
                  <a:schemeClr val="tx1">
                    <a:lumMod val="75000"/>
                    <a:lumOff val="25000"/>
                  </a:schemeClr>
                </a:solidFill>
              </a:rPr>
              <a:t>Kosh</a:t>
            </a:r>
            <a:r>
              <a:rPr lang="en-US" dirty="0">
                <a:solidFill>
                  <a:schemeClr val="tx1">
                    <a:lumMod val="75000"/>
                    <a:lumOff val="25000"/>
                  </a:schemeClr>
                </a:solidFill>
              </a:rPr>
              <a:t>. Its height is 1545 meters.</a:t>
            </a:r>
          </a:p>
        </p:txBody>
      </p:sp>
      <p:pic>
        <p:nvPicPr>
          <p:cNvPr id="7" name="Picture 11" descr="роман кош">
            <a:extLst>
              <a:ext uri="{FF2B5EF4-FFF2-40B4-BE49-F238E27FC236}">
                <a16:creationId xmlns:a16="http://schemas.microsoft.com/office/drawing/2014/main" id="{BDF36798-A625-4BA4-B104-8AA45A124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02326" y="2499742"/>
            <a:ext cx="4056214" cy="2325068"/>
          </a:xfrm>
          <a:prstGeom prst="rect">
            <a:avLst/>
          </a:prstGeom>
        </p:spPr>
      </p:pic>
      <p:pic>
        <p:nvPicPr>
          <p:cNvPr id="8" name="Picture 13" descr="говерла">
            <a:extLst>
              <a:ext uri="{FF2B5EF4-FFF2-40B4-BE49-F238E27FC236}">
                <a16:creationId xmlns:a16="http://schemas.microsoft.com/office/drawing/2014/main" id="{62F8944F-0BCA-4E47-866B-3162C9944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5040" y="1275605"/>
            <a:ext cx="3963771" cy="2230329"/>
          </a:xfrm>
          <a:prstGeom prst="rect">
            <a:avLst/>
          </a:prstGeom>
        </p:spPr>
      </p:pic>
    </p:spTree>
    <p:extLst>
      <p:ext uri="{BB962C8B-B14F-4D97-AF65-F5344CB8AC3E}">
        <p14:creationId xmlns:p14="http://schemas.microsoft.com/office/powerpoint/2010/main" val="145372697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880</Words>
  <Application>Microsoft Office PowerPoint</Application>
  <PresentationFormat>Экран (16:9)</PresentationFormat>
  <Paragraphs>84</Paragraphs>
  <Slides>29</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29</vt:i4>
      </vt:variant>
    </vt:vector>
  </HeadingPairs>
  <TitlesOfParts>
    <vt:vector size="36" baseType="lpstr">
      <vt:lpstr>Arial</vt:lpstr>
      <vt:lpstr>Barlow Semi Condensed</vt:lpstr>
      <vt:lpstr>Barlow Semi Condensed Medium</vt:lpstr>
      <vt:lpstr>Fira Sans Extra Condensed Medium</vt:lpstr>
      <vt:lpstr>Zilla Slab Light</vt:lpstr>
      <vt:lpstr>Simple Light</vt:lpstr>
      <vt:lpstr>1_Simple Light</vt:lpstr>
      <vt:lpstr>Geography of Ukraine</vt:lpstr>
      <vt:lpstr>02</vt:lpstr>
      <vt:lpstr>Geography of Ukraine</vt:lpstr>
      <vt:lpstr>Ukraine on the world map</vt:lpstr>
      <vt:lpstr>In the South, the territory of Ukraine is washed by the Black and Azov Seas.</vt:lpstr>
      <vt:lpstr>Презентация PowerPoint</vt:lpstr>
      <vt:lpstr>On the territory of Ukraine, there are mountains, forests, steppes.</vt:lpstr>
      <vt:lpstr>Most of Ukraine is flat (95%) with beautiful fertile land – chernozem.</vt:lpstr>
      <vt:lpstr>In the west are the hills - the Ukrainian Carpathians, in the South - the Crimean Mountains</vt:lpstr>
      <vt:lpstr>Miracles of Ukraine</vt:lpstr>
      <vt:lpstr>Oleshkiv desert</vt:lpstr>
      <vt:lpstr>Optimistic cave</vt:lpstr>
      <vt:lpstr>Rivers and lakes in Ukraine</vt:lpstr>
      <vt:lpstr>There are 71 thousand rivers on the territory of Ukraine.</vt:lpstr>
      <vt:lpstr>The main rivers of Ukraine</vt:lpstr>
      <vt:lpstr>The main rivers of Ukraine</vt:lpstr>
      <vt:lpstr>The Dnipro is the main river of Ukraine</vt:lpstr>
      <vt:lpstr>Danube river</vt:lpstr>
      <vt:lpstr>There are more than 3,000 lakes in Ukraine</vt:lpstr>
      <vt:lpstr>There are more than 3,000 lakes in Ukraine</vt:lpstr>
      <vt:lpstr>There are more than 3,000 lakes in Ukraine</vt:lpstr>
      <vt:lpstr>City on the water</vt:lpstr>
      <vt:lpstr>Climate in Ukraine</vt:lpstr>
      <vt:lpstr>Climate in Ukraine</vt:lpstr>
      <vt:lpstr>Climate in Ukraine</vt:lpstr>
      <vt:lpstr>Climate in Ukraine</vt:lpstr>
      <vt:lpstr>Climate in Ukraine</vt:lpstr>
      <vt:lpstr>Climate in Ukraine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MEETING</dc:title>
  <dc:creator>Администратор</dc:creator>
  <cp:lastModifiedBy>Justys</cp:lastModifiedBy>
  <cp:revision>50</cp:revision>
  <dcterms:modified xsi:type="dcterms:W3CDTF">2021-10-06T22:50:12Z</dcterms:modified>
</cp:coreProperties>
</file>